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_rels/presentation.xml.rels" ContentType="application/vnd.openxmlformats-package.relationships+xml"/>
  <Override PartName="/ppt/media/image27.png" ContentType="image/png"/>
  <Override PartName="/ppt/media/image4.gif" ContentType="image/gif"/>
  <Override PartName="/ppt/media/image29.png" ContentType="image/png"/>
  <Override PartName="/ppt/media/image6.png" ContentType="image/png"/>
  <Override PartName="/ppt/media/image11.png" ContentType="image/png"/>
  <Override PartName="/ppt/media/image3.png" ContentType="image/png"/>
  <Override PartName="/ppt/media/image26.png" ContentType="image/png"/>
  <Override PartName="/ppt/media/image13.png" ContentType="image/png"/>
  <Override PartName="/ppt/media/image8.png" ContentType="image/png"/>
  <Override PartName="/ppt/media/image5.gif" ContentType="image/gif"/>
  <Override PartName="/ppt/media/image9.png" ContentType="image/png"/>
  <Override PartName="/ppt/media/image7.gif" ContentType="image/gif"/>
  <Override PartName="/ppt/media/image10.png" ContentType="image/png"/>
  <Override PartName="/ppt/media/image12.png" ContentType="image/png"/>
  <Override PartName="/ppt/media/image30.jpeg" ContentType="image/jpeg"/>
  <Override PartName="/ppt/media/image1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28.jpeg" ContentType="image/jpeg"/>
  <Override PartName="/ppt/media/image19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.gif" ContentType="image/gif"/>
  <Override PartName="/ppt/media/image25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Folie mittels Klicken verschieben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AT" sz="2000" spc="-1" strike="noStrike">
                <a:latin typeface="Arial"/>
              </a:rPr>
              <a:t>Format der Notizen mittels Klicken bearbeiten</a:t>
            </a:r>
            <a:endParaRPr b="0" lang="de-AT" sz="20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AT" sz="1400" spc="-1" strike="noStrike">
                <a:latin typeface="Times New Roman"/>
              </a:rPr>
              <a:t>&lt;Kopfzeile&gt;</a:t>
            </a:r>
            <a:endParaRPr b="0" lang="de-AT" sz="1400" spc="-1" strike="noStrike"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de-AT" sz="1400" spc="-1" strike="noStrike">
                <a:latin typeface="Times New Roman"/>
              </a:rPr>
              <a:t>&lt;Datum/Uhrzeit&gt;</a:t>
            </a:r>
            <a:endParaRPr b="0" lang="de-AT" sz="1400" spc="-1" strike="noStrike">
              <a:latin typeface="Times New Roman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de-AT" sz="1400" spc="-1" strike="noStrike">
                <a:latin typeface="Times New Roman"/>
              </a:rPr>
              <a:t>&lt;Fußzeile&gt;</a:t>
            </a:r>
            <a:endParaRPr b="0" lang="de-AT" sz="1400" spc="-1" strike="noStrike">
              <a:latin typeface="Times New Roman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225B7D7-43E3-4168-A7A0-0BFBF66053C8}" type="slidenum">
              <a:rPr b="0" lang="de-AT" sz="1400" spc="-1" strike="noStrike">
                <a:latin typeface="Times New Roman"/>
              </a:rPr>
              <a:t>&lt;Foliennummer&gt;</a:t>
            </a:fld>
            <a:endParaRPr b="0" lang="de-A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3120" cy="4008240"/>
          </a:xfrm>
          <a:prstGeom prst="rect">
            <a:avLst/>
          </a:prstGeom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zxx" sz="2000" spc="-1" strike="noStrike">
                <a:latin typeface="Arial"/>
              </a:rPr>
              <a:t>Hallo </a:t>
            </a:r>
            <a:r>
              <a:rPr b="0" lang="zxx" sz="2000" spc="-1" strike="noStrike">
                <a:latin typeface="Arial"/>
              </a:rPr>
              <a:t>everybod</a:t>
            </a:r>
            <a:r>
              <a:rPr b="0" lang="zxx" sz="2000" spc="-1" strike="noStrike">
                <a:latin typeface="Arial"/>
              </a:rPr>
              <a:t>y and </a:t>
            </a:r>
            <a:r>
              <a:rPr b="0" lang="zxx" sz="2000" spc="-1" strike="noStrike">
                <a:latin typeface="Arial"/>
              </a:rPr>
              <a:t>welcome </a:t>
            </a:r>
            <a:r>
              <a:rPr b="0" lang="zxx" sz="2000" spc="-1" strike="noStrike">
                <a:latin typeface="Arial"/>
              </a:rPr>
              <a:t>to our </a:t>
            </a:r>
            <a:r>
              <a:rPr b="0" lang="zxx" sz="2000" spc="-1" strike="noStrike">
                <a:latin typeface="Arial"/>
              </a:rPr>
              <a:t>presentat</a:t>
            </a:r>
            <a:r>
              <a:rPr b="0" lang="zxx" sz="2000" spc="-1" strike="noStrike">
                <a:latin typeface="Arial"/>
              </a:rPr>
              <a:t>ion. We </a:t>
            </a:r>
            <a:r>
              <a:rPr b="0" lang="zxx" sz="2000" spc="-1" strike="noStrike">
                <a:latin typeface="Arial"/>
              </a:rPr>
              <a:t>are going </a:t>
            </a:r>
            <a:r>
              <a:rPr b="0" lang="zxx" sz="2000" spc="-1" strike="noStrike">
                <a:latin typeface="Arial"/>
              </a:rPr>
              <a:t>to </a:t>
            </a:r>
            <a:r>
              <a:rPr b="0" lang="zxx" sz="2000" spc="-1" strike="noStrike">
                <a:latin typeface="Arial"/>
              </a:rPr>
              <a:t>present </a:t>
            </a:r>
            <a:r>
              <a:rPr b="0" lang="zxx" sz="2000" spc="-1" strike="noStrike">
                <a:latin typeface="Arial"/>
              </a:rPr>
              <a:t>the topic </a:t>
            </a:r>
            <a:r>
              <a:rPr b="0" lang="zxx" sz="2000" spc="-1" strike="noStrike">
                <a:latin typeface="Arial"/>
              </a:rPr>
              <a:t>P4 </a:t>
            </a:r>
            <a:r>
              <a:rPr b="0" lang="zxx" sz="2000" spc="-1" strike="noStrike">
                <a:latin typeface="Arial"/>
              </a:rPr>
              <a:t>Accuracy </a:t>
            </a:r>
            <a:r>
              <a:rPr b="0" lang="zxx" sz="2000" spc="-1" strike="noStrike">
                <a:latin typeface="Arial"/>
              </a:rPr>
              <a:t>of </a:t>
            </a:r>
            <a:r>
              <a:rPr b="0" lang="zxx" sz="2000" spc="-1" strike="noStrike">
                <a:latin typeface="Arial"/>
              </a:rPr>
              <a:t>Approxim</a:t>
            </a:r>
            <a:r>
              <a:rPr b="0" lang="zxx" sz="2000" spc="-1" strike="noStrike">
                <a:latin typeface="Arial"/>
              </a:rPr>
              <a:t>ate </a:t>
            </a:r>
            <a:r>
              <a:rPr b="0" lang="zxx" sz="2000" spc="-1" strike="noStrike">
                <a:latin typeface="Arial"/>
              </a:rPr>
              <a:t>Circuits</a:t>
            </a:r>
            <a:endParaRPr b="0" lang="de-AT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If both x[0] </a:t>
            </a:r>
            <a:r>
              <a:rPr b="0" lang="en-US" sz="2000" spc="-1" strike="noStrike">
                <a:latin typeface="Arial"/>
              </a:rPr>
              <a:t>and x[1] </a:t>
            </a:r>
            <a:r>
              <a:rPr b="0" lang="en-US" sz="2000" spc="-1" strike="noStrike">
                <a:latin typeface="Arial"/>
              </a:rPr>
              <a:t>are 0 </a:t>
            </a:r>
            <a:r>
              <a:rPr b="0" lang="en-US" sz="2000" spc="-1" strike="noStrike">
                <a:latin typeface="Arial"/>
              </a:rPr>
              <a:t>then the </a:t>
            </a:r>
            <a:r>
              <a:rPr b="0" lang="en-US" sz="2000" spc="-1" strike="noStrike">
                <a:latin typeface="Arial"/>
              </a:rPr>
              <a:t>solution </a:t>
            </a:r>
            <a:r>
              <a:rPr b="0" lang="en-US" sz="2000" spc="-1" strike="noStrike">
                <a:latin typeface="Arial"/>
              </a:rPr>
              <a:t>is 0, so </a:t>
            </a:r>
            <a:r>
              <a:rPr b="0" lang="en-US" sz="2000" spc="-1" strike="noStrike">
                <a:latin typeface="Arial"/>
              </a:rPr>
              <a:t>the edge </a:t>
            </a:r>
            <a:r>
              <a:rPr b="0" lang="en-US" sz="2000" spc="-1" strike="noStrike">
                <a:latin typeface="Arial"/>
              </a:rPr>
              <a:t>goes </a:t>
            </a:r>
            <a:r>
              <a:rPr b="0" lang="en-US" sz="2000" spc="-1" strike="noStrike">
                <a:latin typeface="Arial"/>
              </a:rPr>
              <a:t>directly </a:t>
            </a:r>
            <a:r>
              <a:rPr b="0" lang="en-US" sz="2000" spc="-1" strike="noStrike">
                <a:latin typeface="Arial"/>
              </a:rPr>
              <a:t>to the 0.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other </a:t>
            </a:r>
            <a:r>
              <a:rPr b="0" lang="en-US" sz="2000" spc="-1" strike="noStrike">
                <a:latin typeface="Arial"/>
              </a:rPr>
              <a:t>path to </a:t>
            </a:r>
            <a:r>
              <a:rPr b="0" lang="en-US" sz="2000" spc="-1" strike="noStrike">
                <a:latin typeface="Arial"/>
              </a:rPr>
              <a:t>reach the </a:t>
            </a:r>
            <a:r>
              <a:rPr b="0" lang="en-US" sz="2000" spc="-1" strike="noStrike">
                <a:latin typeface="Arial"/>
              </a:rPr>
              <a:t>0 is with </a:t>
            </a:r>
            <a:r>
              <a:rPr b="0" lang="en-US" sz="2000" spc="-1" strike="noStrike">
                <a:latin typeface="Arial"/>
              </a:rPr>
              <a:t>0, 1, 0.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This </a:t>
            </a:r>
            <a:r>
              <a:rPr b="0" lang="en-US" sz="2000" spc="-1" strike="noStrike">
                <a:latin typeface="Arial"/>
              </a:rPr>
              <a:t>reduction </a:t>
            </a:r>
            <a:r>
              <a:rPr b="0" lang="en-US" sz="2000" spc="-1" strike="noStrike">
                <a:latin typeface="Arial"/>
              </a:rPr>
              <a:t>of </a:t>
            </a:r>
            <a:r>
              <a:rPr b="0" lang="en-US" sz="2000" spc="-1" strike="noStrike">
                <a:latin typeface="Arial"/>
              </a:rPr>
              <a:t>possible </a:t>
            </a:r>
            <a:r>
              <a:rPr b="0" lang="en-US" sz="2000" spc="-1" strike="noStrike">
                <a:latin typeface="Arial"/>
              </a:rPr>
              <a:t>paths </a:t>
            </a:r>
            <a:r>
              <a:rPr b="0" lang="en-US" sz="2000" spc="-1" strike="noStrike">
                <a:latin typeface="Arial"/>
              </a:rPr>
              <a:t>lead to a </a:t>
            </a:r>
            <a:r>
              <a:rPr b="0" lang="en-US" sz="2000" spc="-1" strike="noStrike">
                <a:latin typeface="Arial"/>
              </a:rPr>
              <a:t>much </a:t>
            </a:r>
            <a:r>
              <a:rPr b="0" lang="en-US" sz="2000" spc="-1" strike="noStrike">
                <a:latin typeface="Arial"/>
              </a:rPr>
              <a:t>smaller </a:t>
            </a:r>
            <a:r>
              <a:rPr b="0" lang="en-US" sz="2000" spc="-1" strike="noStrike">
                <a:latin typeface="Arial"/>
              </a:rPr>
              <a:t>represent</a:t>
            </a:r>
            <a:r>
              <a:rPr b="0" lang="en-US" sz="2000" spc="-1" strike="noStrike">
                <a:latin typeface="Arial"/>
              </a:rPr>
              <a:t>ation </a:t>
            </a:r>
            <a:r>
              <a:rPr b="0" lang="en-US" sz="2000" spc="-1" strike="noStrike">
                <a:latin typeface="Arial"/>
              </a:rPr>
              <a:t>then a </a:t>
            </a:r>
            <a:r>
              <a:rPr b="0" lang="en-US" sz="2000" spc="-1" strike="noStrike">
                <a:latin typeface="Arial"/>
              </a:rPr>
              <a:t>truth </a:t>
            </a:r>
            <a:r>
              <a:rPr b="0" lang="en-US" sz="2000" spc="-1" strike="noStrike">
                <a:latin typeface="Arial"/>
              </a:rPr>
              <a:t>table.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It is </a:t>
            </a:r>
            <a:r>
              <a:rPr b="0" lang="en-US" sz="2000" spc="-1" strike="noStrike">
                <a:latin typeface="Arial"/>
              </a:rPr>
              <a:t>possible </a:t>
            </a:r>
            <a:r>
              <a:rPr b="0" lang="en-US" sz="2000" spc="-1" strike="noStrike">
                <a:latin typeface="Arial"/>
              </a:rPr>
              <a:t>to </a:t>
            </a:r>
            <a:r>
              <a:rPr b="0" lang="en-US" sz="2000" spc="-1" strike="noStrike">
                <a:latin typeface="Arial"/>
              </a:rPr>
              <a:t>compute </a:t>
            </a:r>
            <a:r>
              <a:rPr b="0" lang="en-US" sz="2000" spc="-1" strike="noStrike">
                <a:latin typeface="Arial"/>
              </a:rPr>
              <a:t>and </a:t>
            </a:r>
            <a:r>
              <a:rPr b="0" lang="en-US" sz="2000" spc="-1" strike="noStrike">
                <a:latin typeface="Arial"/>
              </a:rPr>
              <a:t>analyze </a:t>
            </a:r>
            <a:r>
              <a:rPr b="0" lang="en-US" sz="2000" spc="-1" strike="noStrike">
                <a:latin typeface="Arial"/>
              </a:rPr>
              <a:t>BDD </a:t>
            </a:r>
            <a:r>
              <a:rPr b="0" lang="en-US" sz="2000" spc="-1" strike="noStrike">
                <a:latin typeface="Arial"/>
              </a:rPr>
              <a:t>automati</a:t>
            </a:r>
            <a:r>
              <a:rPr b="0" lang="en-US" sz="2000" spc="-1" strike="noStrike">
                <a:latin typeface="Arial"/>
              </a:rPr>
              <a:t>cally. </a:t>
            </a:r>
            <a:r>
              <a:rPr b="0" lang="en-US" sz="2000" spc="-1" strike="noStrike">
                <a:latin typeface="Arial"/>
              </a:rPr>
              <a:t>This </a:t>
            </a:r>
            <a:r>
              <a:rPr b="0" lang="en-US" sz="2000" spc="-1" strike="noStrike">
                <a:latin typeface="Arial"/>
              </a:rPr>
              <a:t>includes </a:t>
            </a:r>
            <a:r>
              <a:rPr b="0" lang="en-US" sz="2000" spc="-1" strike="noStrike">
                <a:latin typeface="Arial"/>
              </a:rPr>
              <a:t>checking </a:t>
            </a:r>
            <a:r>
              <a:rPr b="0" lang="en-US" sz="2000" spc="-1" strike="noStrike">
                <a:latin typeface="Arial"/>
              </a:rPr>
              <a:t>for </a:t>
            </a:r>
            <a:r>
              <a:rPr b="0" lang="en-US" sz="2000" spc="-1" strike="noStrike">
                <a:latin typeface="Arial"/>
              </a:rPr>
              <a:t>satisfiabil</a:t>
            </a:r>
            <a:r>
              <a:rPr b="0" lang="en-US" sz="2000" spc="-1" strike="noStrike">
                <a:latin typeface="Arial"/>
              </a:rPr>
              <a:t>ity, </a:t>
            </a:r>
            <a:r>
              <a:rPr b="0" lang="en-US" sz="2000" spc="-1" strike="noStrike">
                <a:latin typeface="Arial"/>
              </a:rPr>
              <a:t>tautologi</a:t>
            </a:r>
            <a:r>
              <a:rPr b="0" lang="en-US" sz="2000" spc="-1" strike="noStrike">
                <a:latin typeface="Arial"/>
              </a:rPr>
              <a:t>es, and </a:t>
            </a:r>
            <a:r>
              <a:rPr b="0" lang="en-US" sz="2000" spc="-1" strike="noStrike">
                <a:latin typeface="Arial"/>
              </a:rPr>
              <a:t>value </a:t>
            </a:r>
            <a:r>
              <a:rPr b="0" lang="en-US" sz="2000" spc="-1" strike="noStrike">
                <a:latin typeface="Arial"/>
              </a:rPr>
              <a:t>inserting.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</a:t>
            </a:r>
            <a:r>
              <a:rPr b="0" lang="en-US" sz="2000" spc="-1" strike="noStrike">
                <a:latin typeface="Arial"/>
              </a:rPr>
              <a:t>complexit</a:t>
            </a:r>
            <a:r>
              <a:rPr b="0" lang="en-US" sz="2000" spc="-1" strike="noStrike">
                <a:latin typeface="Arial"/>
              </a:rPr>
              <a:t>y only </a:t>
            </a:r>
            <a:r>
              <a:rPr b="0" lang="en-US" sz="2000" spc="-1" strike="noStrike">
                <a:latin typeface="Arial"/>
              </a:rPr>
              <a:t>grows </a:t>
            </a:r>
            <a:r>
              <a:rPr b="0" lang="en-US" sz="2000" spc="-1" strike="noStrike">
                <a:latin typeface="Arial"/>
              </a:rPr>
              <a:t>either </a:t>
            </a:r>
            <a:r>
              <a:rPr b="0" lang="en-US" sz="2000" spc="-1" strike="noStrike">
                <a:latin typeface="Arial"/>
              </a:rPr>
              <a:t>linear or </a:t>
            </a:r>
            <a:r>
              <a:rPr b="0" lang="en-US" sz="2000" spc="-1" strike="noStrike">
                <a:latin typeface="Arial"/>
              </a:rPr>
              <a:t>quadratic </a:t>
            </a:r>
            <a:r>
              <a:rPr b="0" lang="en-US" sz="2000" spc="-1" strike="noStrike">
                <a:latin typeface="Arial"/>
              </a:rPr>
              <a:t>with the </a:t>
            </a:r>
            <a:r>
              <a:rPr b="0" lang="en-US" sz="2000" spc="-1" strike="noStrike">
                <a:latin typeface="Arial"/>
              </a:rPr>
              <a:t>number </a:t>
            </a:r>
            <a:r>
              <a:rPr b="0" lang="en-US" sz="2000" spc="-1" strike="noStrike">
                <a:latin typeface="Arial"/>
              </a:rPr>
              <a:t>of inputs </a:t>
            </a:r>
            <a:r>
              <a:rPr b="0" lang="en-US" sz="2000" spc="-1" strike="noStrike">
                <a:latin typeface="Arial"/>
              </a:rPr>
              <a:t>for these </a:t>
            </a:r>
            <a:r>
              <a:rPr b="0" lang="en-US" sz="2000" spc="-1" strike="noStrike">
                <a:latin typeface="Arial"/>
              </a:rPr>
              <a:t>operation</a:t>
            </a:r>
            <a:r>
              <a:rPr b="0" lang="en-US" sz="2000" spc="-1" strike="noStrike">
                <a:latin typeface="Arial"/>
              </a:rPr>
              <a:t>s. (Exact </a:t>
            </a:r>
            <a:r>
              <a:rPr b="0" lang="en-US" sz="2000" spc="-1" strike="noStrike">
                <a:latin typeface="Arial"/>
              </a:rPr>
              <a:t>numbers </a:t>
            </a:r>
            <a:r>
              <a:rPr b="0" lang="en-US" sz="2000" spc="-1" strike="noStrike">
                <a:latin typeface="Arial"/>
              </a:rPr>
              <a:t>in “An </a:t>
            </a:r>
            <a:r>
              <a:rPr b="0" lang="en-US" sz="2000" spc="-1" strike="noStrike">
                <a:latin typeface="Arial"/>
              </a:rPr>
              <a:t>Introducti</a:t>
            </a:r>
            <a:r>
              <a:rPr b="0" lang="en-US" sz="2000" spc="-1" strike="noStrike">
                <a:latin typeface="Arial"/>
              </a:rPr>
              <a:t>on to </a:t>
            </a:r>
            <a:r>
              <a:rPr b="0" lang="en-US" sz="2000" spc="-1" strike="noStrike">
                <a:latin typeface="Arial"/>
              </a:rPr>
              <a:t>BDDs” by </a:t>
            </a:r>
            <a:r>
              <a:rPr b="0" lang="en-US" sz="2000" spc="-1" strike="noStrike">
                <a:latin typeface="Arial"/>
              </a:rPr>
              <a:t>Henrik </a:t>
            </a:r>
            <a:r>
              <a:rPr b="0" lang="en-US" sz="2000" spc="-1" strike="noStrike">
                <a:latin typeface="Arial"/>
              </a:rPr>
              <a:t>Reif </a:t>
            </a:r>
            <a:r>
              <a:rPr b="0" lang="en-US" sz="2000" spc="-1" strike="noStrike">
                <a:latin typeface="Arial"/>
              </a:rPr>
              <a:t>Andersen</a:t>
            </a:r>
            <a:r>
              <a:rPr b="0" lang="en-US" sz="2000" spc="-1" strike="noStrike">
                <a:latin typeface="Arial"/>
              </a:rPr>
              <a:t>).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With this </a:t>
            </a:r>
            <a:r>
              <a:rPr b="0" lang="en-US" sz="2000" spc="-1" strike="noStrike">
                <a:latin typeface="Arial"/>
              </a:rPr>
              <a:t>techniqu</a:t>
            </a:r>
            <a:r>
              <a:rPr b="0" lang="en-US" sz="2000" spc="-1" strike="noStrike">
                <a:latin typeface="Arial"/>
              </a:rPr>
              <a:t>e, the </a:t>
            </a:r>
            <a:r>
              <a:rPr b="0" lang="en-US" sz="2000" spc="-1" strike="noStrike">
                <a:latin typeface="Arial"/>
              </a:rPr>
              <a:t>analyzes </a:t>
            </a:r>
            <a:r>
              <a:rPr b="0" lang="en-US" sz="2000" spc="-1" strike="noStrike">
                <a:latin typeface="Arial"/>
              </a:rPr>
              <a:t>can be </a:t>
            </a:r>
            <a:r>
              <a:rPr b="0" lang="en-US" sz="2000" spc="-1" strike="noStrike">
                <a:latin typeface="Arial"/>
              </a:rPr>
              <a:t>done in </a:t>
            </a:r>
            <a:r>
              <a:rPr b="0" lang="en-US" sz="2000" spc="-1" strike="noStrike">
                <a:latin typeface="Arial"/>
              </a:rPr>
              <a:t>an </a:t>
            </a:r>
            <a:r>
              <a:rPr b="0" lang="en-US" sz="2000" spc="-1" strike="noStrike">
                <a:latin typeface="Arial"/>
              </a:rPr>
              <a:t>efficient </a:t>
            </a:r>
            <a:r>
              <a:rPr b="0" lang="en-US" sz="2000" spc="-1" strike="noStrike">
                <a:latin typeface="Arial"/>
              </a:rPr>
              <a:t>way.</a:t>
            </a:r>
            <a:endParaRPr b="0" lang="de-AT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If both x[0] and x[1] are 0 then the solution is 0, so the edge goes directly </a:t>
            </a:r>
            <a:r>
              <a:rPr b="0" lang="en-US" sz="2000" spc="-1" strike="noStrike">
                <a:latin typeface="Arial"/>
              </a:rPr>
              <a:t>to the 0.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other path to reach the 0 is with 0, 1, 0.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This reduction of possible paths lead to a much smaller representation </a:t>
            </a:r>
            <a:r>
              <a:rPr b="0" lang="en-US" sz="2000" spc="-1" strike="noStrike">
                <a:latin typeface="Arial"/>
              </a:rPr>
              <a:t>then a truth table.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It is possible to compute and analyze BDD automatically. This includes </a:t>
            </a:r>
            <a:r>
              <a:rPr b="0" lang="en-US" sz="2000" spc="-1" strike="noStrike">
                <a:latin typeface="Arial"/>
              </a:rPr>
              <a:t>checking for satisfiability, tautologies, and value inserting.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complexity only grows either linear or quadratic with the number of </a:t>
            </a:r>
            <a:r>
              <a:rPr b="0" lang="en-US" sz="2000" spc="-1" strike="noStrike">
                <a:latin typeface="Arial"/>
              </a:rPr>
              <a:t>inputs for these operations. (Exact numbers in “An Introduction to BDDs” </a:t>
            </a:r>
            <a:r>
              <a:rPr b="0" lang="en-US" sz="2000" spc="-1" strike="noStrike">
                <a:latin typeface="Arial"/>
              </a:rPr>
              <a:t>by Henrik Reif Andersen).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With this technique, the analyzes can be done in an efficient way.</a:t>
            </a:r>
            <a:endParaRPr b="0" lang="de-AT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de-AT" sz="2000" spc="-1" strike="noStrike">
                <a:latin typeface="Arial"/>
              </a:rPr>
              <a:t>What we </a:t>
            </a:r>
            <a:r>
              <a:rPr b="0" lang="de-AT" sz="2000" spc="-1" strike="noStrike">
                <a:latin typeface="Arial"/>
              </a:rPr>
              <a:t>have </a:t>
            </a:r>
            <a:r>
              <a:rPr b="0" lang="de-AT" sz="2000" spc="-1" strike="noStrike">
                <a:latin typeface="Arial"/>
              </a:rPr>
              <a:t>here is </a:t>
            </a:r>
            <a:r>
              <a:rPr b="0" lang="de-AT" sz="2000" spc="-1" strike="noStrike">
                <a:latin typeface="Arial"/>
              </a:rPr>
              <a:t>an </a:t>
            </a:r>
            <a:r>
              <a:rPr b="0" lang="de-AT" sz="2000" spc="-1" strike="noStrike">
                <a:latin typeface="Arial"/>
              </a:rPr>
              <a:t>elaborate</a:t>
            </a:r>
            <a:r>
              <a:rPr b="0" lang="de-AT" sz="2000" spc="-1" strike="noStrike">
                <a:latin typeface="Arial"/>
              </a:rPr>
              <a:t>d design </a:t>
            </a:r>
            <a:r>
              <a:rPr b="0" lang="de-AT" sz="2000" spc="-1" strike="noStrike">
                <a:latin typeface="Arial"/>
              </a:rPr>
              <a:t>of our </a:t>
            </a:r>
            <a:r>
              <a:rPr b="0" lang="de-AT" sz="2000" spc="-1" strike="noStrike">
                <a:latin typeface="Arial"/>
              </a:rPr>
              <a:t>VHDL </a:t>
            </a:r>
            <a:r>
              <a:rPr b="0" lang="de-AT" sz="2000" spc="-1" strike="noStrike">
                <a:latin typeface="Arial"/>
              </a:rPr>
              <a:t>code </a:t>
            </a:r>
            <a:r>
              <a:rPr b="0" lang="de-AT" sz="2000" spc="-1" strike="noStrike">
                <a:latin typeface="Arial"/>
              </a:rPr>
              <a:t>automati</a:t>
            </a:r>
            <a:r>
              <a:rPr b="0" lang="de-AT" sz="2000" spc="-1" strike="noStrike">
                <a:latin typeface="Arial"/>
              </a:rPr>
              <a:t>cally </a:t>
            </a:r>
            <a:r>
              <a:rPr b="0" lang="de-AT" sz="2000" spc="-1" strike="noStrike">
                <a:latin typeface="Arial"/>
              </a:rPr>
              <a:t>generate</a:t>
            </a:r>
            <a:r>
              <a:rPr b="0" lang="de-AT" sz="2000" spc="-1" strike="noStrike">
                <a:latin typeface="Arial"/>
              </a:rPr>
              <a:t>d by </a:t>
            </a:r>
            <a:r>
              <a:rPr b="0" lang="de-AT" sz="2000" spc="-1" strike="noStrike">
                <a:latin typeface="Arial"/>
              </a:rPr>
              <a:t>Vivado.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de-AT" sz="2000" spc="-1" strike="noStrike">
                <a:latin typeface="Arial"/>
              </a:rPr>
              <a:t>As you can </a:t>
            </a:r>
            <a:r>
              <a:rPr b="0" lang="de-AT" sz="2000" spc="-1" strike="noStrike">
                <a:latin typeface="Arial"/>
              </a:rPr>
              <a:t>see; 1 Bit </a:t>
            </a:r>
            <a:r>
              <a:rPr b="0" lang="de-AT" sz="2000" spc="-1" strike="noStrike">
                <a:latin typeface="Arial"/>
              </a:rPr>
              <a:t>exact full </a:t>
            </a:r>
            <a:r>
              <a:rPr b="0" lang="de-AT" sz="2000" spc="-1" strike="noStrike">
                <a:latin typeface="Arial"/>
              </a:rPr>
              <a:t>adder </a:t>
            </a:r>
            <a:r>
              <a:rPr b="0" lang="de-AT" sz="2000" spc="-1" strike="noStrike">
                <a:latin typeface="Arial"/>
              </a:rPr>
              <a:t>has 2 </a:t>
            </a:r>
            <a:r>
              <a:rPr b="0" lang="de-AT" sz="2000" spc="-1" strike="noStrike">
                <a:latin typeface="Arial"/>
              </a:rPr>
              <a:t>XOR, 2 </a:t>
            </a:r>
            <a:r>
              <a:rPr b="0" lang="de-AT" sz="2000" spc="-1" strike="noStrike">
                <a:latin typeface="Arial"/>
              </a:rPr>
              <a:t>AND and </a:t>
            </a:r>
            <a:r>
              <a:rPr b="0" lang="de-AT" sz="2000" spc="-1" strike="noStrike">
                <a:latin typeface="Arial"/>
              </a:rPr>
              <a:t>1 OR </a:t>
            </a:r>
            <a:r>
              <a:rPr b="0" lang="de-AT" sz="2000" spc="-1" strike="noStrike">
                <a:latin typeface="Arial"/>
              </a:rPr>
              <a:t>gate. On </a:t>
            </a:r>
            <a:r>
              <a:rPr b="0" lang="de-AT" sz="2000" spc="-1" strike="noStrike">
                <a:latin typeface="Arial"/>
              </a:rPr>
              <a:t>the other </a:t>
            </a:r>
            <a:r>
              <a:rPr b="0" lang="de-AT" sz="2000" spc="-1" strike="noStrike">
                <a:latin typeface="Arial"/>
              </a:rPr>
              <a:t>hand in </a:t>
            </a:r>
            <a:r>
              <a:rPr b="0" lang="de-AT" sz="2000" spc="-1" strike="noStrike">
                <a:latin typeface="Arial"/>
              </a:rPr>
              <a:t>approxim</a:t>
            </a:r>
            <a:r>
              <a:rPr b="0" lang="de-AT" sz="2000" spc="-1" strike="noStrike">
                <a:latin typeface="Arial"/>
              </a:rPr>
              <a:t>ate </a:t>
            </a:r>
            <a:r>
              <a:rPr b="0" lang="de-AT" sz="2000" spc="-1" strike="noStrike">
                <a:latin typeface="Arial"/>
              </a:rPr>
              <a:t>design </a:t>
            </a:r>
            <a:r>
              <a:rPr b="0" lang="de-AT" sz="2000" spc="-1" strike="noStrike">
                <a:latin typeface="Arial"/>
              </a:rPr>
              <a:t>(INXA1) </a:t>
            </a:r>
            <a:r>
              <a:rPr b="0" lang="de-AT" sz="2000" spc="-1" strike="noStrike">
                <a:latin typeface="Arial"/>
              </a:rPr>
              <a:t>we have </a:t>
            </a:r>
            <a:r>
              <a:rPr b="0" lang="de-AT" sz="2000" spc="-1" strike="noStrike">
                <a:latin typeface="Arial"/>
              </a:rPr>
              <a:t>2 XOR </a:t>
            </a:r>
            <a:r>
              <a:rPr b="0" lang="de-AT" sz="2000" spc="-1" strike="noStrike">
                <a:latin typeface="Arial"/>
              </a:rPr>
              <a:t>and 1 </a:t>
            </a:r>
            <a:r>
              <a:rPr b="0" lang="de-AT" sz="2000" spc="-1" strike="noStrike">
                <a:latin typeface="Arial"/>
              </a:rPr>
              <a:t>NOT </a:t>
            </a:r>
            <a:r>
              <a:rPr b="0" lang="de-AT" sz="2000" spc="-1" strike="noStrike">
                <a:latin typeface="Arial"/>
              </a:rPr>
              <a:t>gate </a:t>
            </a:r>
            <a:r>
              <a:rPr b="0" lang="de-AT" sz="2000" spc="-1" strike="noStrike">
                <a:latin typeface="Arial"/>
              </a:rPr>
              <a:t>intact.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de-AT" sz="2000" spc="-1" strike="noStrike">
                <a:latin typeface="Arial"/>
              </a:rPr>
              <a:t>Bear in </a:t>
            </a:r>
            <a:r>
              <a:rPr b="0" lang="de-AT" sz="2000" spc="-1" strike="noStrike">
                <a:latin typeface="Arial"/>
              </a:rPr>
              <a:t>mind that </a:t>
            </a:r>
            <a:r>
              <a:rPr b="0" lang="de-AT" sz="2000" spc="-1" strike="noStrike">
                <a:latin typeface="Arial"/>
              </a:rPr>
              <a:t>XOR </a:t>
            </a:r>
            <a:r>
              <a:rPr b="0" lang="de-AT" sz="2000" spc="-1" strike="noStrike">
                <a:latin typeface="Arial"/>
              </a:rPr>
              <a:t>gate is </a:t>
            </a:r>
            <a:r>
              <a:rPr b="0" lang="de-AT" sz="2000" spc="-1" strike="noStrike">
                <a:latin typeface="Arial"/>
              </a:rPr>
              <a:t>consist </a:t>
            </a:r>
            <a:r>
              <a:rPr b="0" lang="de-AT" sz="2000" spc="-1" strike="noStrike">
                <a:latin typeface="Arial"/>
              </a:rPr>
              <a:t>of 1 AND, </a:t>
            </a:r>
            <a:r>
              <a:rPr b="0" lang="de-AT" sz="2000" spc="-1" strike="noStrike">
                <a:latin typeface="Arial"/>
              </a:rPr>
              <a:t>1 NAND </a:t>
            </a:r>
            <a:r>
              <a:rPr b="0" lang="de-AT" sz="2000" spc="-1" strike="noStrike">
                <a:latin typeface="Arial"/>
              </a:rPr>
              <a:t>and 1 OR </a:t>
            </a:r>
            <a:r>
              <a:rPr b="0" lang="de-AT" sz="2000" spc="-1" strike="noStrike">
                <a:latin typeface="Arial"/>
              </a:rPr>
              <a:t>gate. </a:t>
            </a:r>
            <a:r>
              <a:rPr b="0" lang="de-AT" sz="2000" spc="-1" strike="noStrike">
                <a:latin typeface="Arial"/>
              </a:rPr>
              <a:t>Which is </a:t>
            </a:r>
            <a:r>
              <a:rPr b="0" lang="de-AT" sz="2000" spc="-1" strike="noStrike">
                <a:latin typeface="Arial"/>
              </a:rPr>
              <a:t>equivalen</a:t>
            </a:r>
            <a:r>
              <a:rPr b="0" lang="de-AT" sz="2000" spc="-1" strike="noStrike">
                <a:latin typeface="Arial"/>
              </a:rPr>
              <a:t>t to 4 </a:t>
            </a:r>
            <a:r>
              <a:rPr b="0" lang="de-AT" sz="2000" spc="-1" strike="noStrike">
                <a:latin typeface="Arial"/>
              </a:rPr>
              <a:t>basic </a:t>
            </a:r>
            <a:r>
              <a:rPr b="0" lang="de-AT" sz="2000" spc="-1" strike="noStrike">
                <a:latin typeface="Arial"/>
              </a:rPr>
              <a:t>gates in </a:t>
            </a:r>
            <a:r>
              <a:rPr b="0" lang="de-AT" sz="2000" spc="-1" strike="noStrike">
                <a:latin typeface="Arial"/>
              </a:rPr>
              <a:t>total.</a:t>
            </a:r>
            <a:endParaRPr b="0" lang="de-AT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de-AT" sz="2000" spc="-1" strike="noStrike">
                <a:latin typeface="Arial"/>
              </a:rPr>
              <a:t>What we have here is an elaborated design of our VHDL code automatically </a:t>
            </a:r>
            <a:r>
              <a:rPr b="0" lang="de-AT" sz="2000" spc="-1" strike="noStrike">
                <a:latin typeface="Arial"/>
              </a:rPr>
              <a:t>generated by Vivado.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de-AT" sz="2000" spc="-1" strike="noStrike">
                <a:latin typeface="Arial"/>
              </a:rPr>
              <a:t>As you can see; 1 Bit exact full adder has 2 XOR, 2 AND and 1 OR gate. On </a:t>
            </a:r>
            <a:r>
              <a:rPr b="0" lang="de-AT" sz="2000" spc="-1" strike="noStrike">
                <a:latin typeface="Arial"/>
              </a:rPr>
              <a:t>the other hand in approximate design (INXA1) we have 2 XOR and 1 NOT </a:t>
            </a:r>
            <a:r>
              <a:rPr b="0" lang="de-AT" sz="2000" spc="-1" strike="noStrike">
                <a:latin typeface="Arial"/>
              </a:rPr>
              <a:t>gate intact.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de-AT" sz="2000" spc="-1" strike="noStrike">
                <a:latin typeface="Arial"/>
              </a:rPr>
              <a:t>Bear in mind that XOR gate is consist of 1 AND, 1 NAND and 1 OR gate. </a:t>
            </a:r>
            <a:r>
              <a:rPr b="0" lang="de-AT" sz="2000" spc="-1" strike="noStrike">
                <a:latin typeface="Arial"/>
              </a:rPr>
              <a:t>Which is equivalent to 4 basic gates in total.</a:t>
            </a:r>
            <a:endParaRPr b="0" lang="de-AT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If both x[0] </a:t>
            </a:r>
            <a:r>
              <a:rPr b="0" lang="en-US" sz="2000" spc="-1" strike="noStrike">
                <a:latin typeface="Arial"/>
              </a:rPr>
              <a:t>and x[1] </a:t>
            </a:r>
            <a:r>
              <a:rPr b="0" lang="en-US" sz="2000" spc="-1" strike="noStrike">
                <a:latin typeface="Arial"/>
              </a:rPr>
              <a:t>are 0 </a:t>
            </a:r>
            <a:r>
              <a:rPr b="0" lang="en-US" sz="2000" spc="-1" strike="noStrike">
                <a:latin typeface="Arial"/>
              </a:rPr>
              <a:t>then the </a:t>
            </a:r>
            <a:r>
              <a:rPr b="0" lang="en-US" sz="2000" spc="-1" strike="noStrike">
                <a:latin typeface="Arial"/>
              </a:rPr>
              <a:t>solution </a:t>
            </a:r>
            <a:r>
              <a:rPr b="0" lang="en-US" sz="2000" spc="-1" strike="noStrike">
                <a:latin typeface="Arial"/>
              </a:rPr>
              <a:t>is 0, so </a:t>
            </a:r>
            <a:r>
              <a:rPr b="0" lang="en-US" sz="2000" spc="-1" strike="noStrike">
                <a:latin typeface="Arial"/>
              </a:rPr>
              <a:t>the edge </a:t>
            </a:r>
            <a:r>
              <a:rPr b="0" lang="en-US" sz="2000" spc="-1" strike="noStrike">
                <a:latin typeface="Arial"/>
              </a:rPr>
              <a:t>goes </a:t>
            </a:r>
            <a:r>
              <a:rPr b="0" lang="en-US" sz="2000" spc="-1" strike="noStrike">
                <a:latin typeface="Arial"/>
              </a:rPr>
              <a:t>directly </a:t>
            </a:r>
            <a:r>
              <a:rPr b="0" lang="en-US" sz="2000" spc="-1" strike="noStrike">
                <a:latin typeface="Arial"/>
              </a:rPr>
              <a:t>to the 0.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other </a:t>
            </a:r>
            <a:r>
              <a:rPr b="0" lang="en-US" sz="2000" spc="-1" strike="noStrike">
                <a:latin typeface="Arial"/>
              </a:rPr>
              <a:t>path to </a:t>
            </a:r>
            <a:r>
              <a:rPr b="0" lang="en-US" sz="2000" spc="-1" strike="noStrike">
                <a:latin typeface="Arial"/>
              </a:rPr>
              <a:t>reach the </a:t>
            </a:r>
            <a:r>
              <a:rPr b="0" lang="en-US" sz="2000" spc="-1" strike="noStrike">
                <a:latin typeface="Arial"/>
              </a:rPr>
              <a:t>0 is with </a:t>
            </a:r>
            <a:r>
              <a:rPr b="0" lang="en-US" sz="2000" spc="-1" strike="noStrike">
                <a:latin typeface="Arial"/>
              </a:rPr>
              <a:t>0, 1, 0.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This </a:t>
            </a:r>
            <a:r>
              <a:rPr b="0" lang="en-US" sz="2000" spc="-1" strike="noStrike">
                <a:latin typeface="Arial"/>
              </a:rPr>
              <a:t>reduction </a:t>
            </a:r>
            <a:r>
              <a:rPr b="0" lang="en-US" sz="2000" spc="-1" strike="noStrike">
                <a:latin typeface="Arial"/>
              </a:rPr>
              <a:t>of </a:t>
            </a:r>
            <a:r>
              <a:rPr b="0" lang="en-US" sz="2000" spc="-1" strike="noStrike">
                <a:latin typeface="Arial"/>
              </a:rPr>
              <a:t>possible </a:t>
            </a:r>
            <a:r>
              <a:rPr b="0" lang="en-US" sz="2000" spc="-1" strike="noStrike">
                <a:latin typeface="Arial"/>
              </a:rPr>
              <a:t>paths </a:t>
            </a:r>
            <a:r>
              <a:rPr b="0" lang="en-US" sz="2000" spc="-1" strike="noStrike">
                <a:latin typeface="Arial"/>
              </a:rPr>
              <a:t>lead to a </a:t>
            </a:r>
            <a:r>
              <a:rPr b="0" lang="en-US" sz="2000" spc="-1" strike="noStrike">
                <a:latin typeface="Arial"/>
              </a:rPr>
              <a:t>much </a:t>
            </a:r>
            <a:r>
              <a:rPr b="0" lang="en-US" sz="2000" spc="-1" strike="noStrike">
                <a:latin typeface="Arial"/>
              </a:rPr>
              <a:t>smaller </a:t>
            </a:r>
            <a:r>
              <a:rPr b="0" lang="en-US" sz="2000" spc="-1" strike="noStrike">
                <a:latin typeface="Arial"/>
              </a:rPr>
              <a:t>represent</a:t>
            </a:r>
            <a:r>
              <a:rPr b="0" lang="en-US" sz="2000" spc="-1" strike="noStrike">
                <a:latin typeface="Arial"/>
              </a:rPr>
              <a:t>ation </a:t>
            </a:r>
            <a:r>
              <a:rPr b="0" lang="en-US" sz="2000" spc="-1" strike="noStrike">
                <a:latin typeface="Arial"/>
              </a:rPr>
              <a:t>then a </a:t>
            </a:r>
            <a:r>
              <a:rPr b="0" lang="en-US" sz="2000" spc="-1" strike="noStrike">
                <a:latin typeface="Arial"/>
              </a:rPr>
              <a:t>truth </a:t>
            </a:r>
            <a:r>
              <a:rPr b="0" lang="en-US" sz="2000" spc="-1" strike="noStrike">
                <a:latin typeface="Arial"/>
              </a:rPr>
              <a:t>table.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It is </a:t>
            </a:r>
            <a:r>
              <a:rPr b="0" lang="en-US" sz="2000" spc="-1" strike="noStrike">
                <a:latin typeface="Arial"/>
              </a:rPr>
              <a:t>possible </a:t>
            </a:r>
            <a:r>
              <a:rPr b="0" lang="en-US" sz="2000" spc="-1" strike="noStrike">
                <a:latin typeface="Arial"/>
              </a:rPr>
              <a:t>to </a:t>
            </a:r>
            <a:r>
              <a:rPr b="0" lang="en-US" sz="2000" spc="-1" strike="noStrike">
                <a:latin typeface="Arial"/>
              </a:rPr>
              <a:t>compute </a:t>
            </a:r>
            <a:r>
              <a:rPr b="0" lang="en-US" sz="2000" spc="-1" strike="noStrike">
                <a:latin typeface="Arial"/>
              </a:rPr>
              <a:t>and </a:t>
            </a:r>
            <a:r>
              <a:rPr b="0" lang="en-US" sz="2000" spc="-1" strike="noStrike">
                <a:latin typeface="Arial"/>
              </a:rPr>
              <a:t>analyze </a:t>
            </a:r>
            <a:r>
              <a:rPr b="0" lang="en-US" sz="2000" spc="-1" strike="noStrike">
                <a:latin typeface="Arial"/>
              </a:rPr>
              <a:t>BDD </a:t>
            </a:r>
            <a:r>
              <a:rPr b="0" lang="en-US" sz="2000" spc="-1" strike="noStrike">
                <a:latin typeface="Arial"/>
              </a:rPr>
              <a:t>automati</a:t>
            </a:r>
            <a:r>
              <a:rPr b="0" lang="en-US" sz="2000" spc="-1" strike="noStrike">
                <a:latin typeface="Arial"/>
              </a:rPr>
              <a:t>cally. </a:t>
            </a:r>
            <a:r>
              <a:rPr b="0" lang="en-US" sz="2000" spc="-1" strike="noStrike">
                <a:latin typeface="Arial"/>
              </a:rPr>
              <a:t>This </a:t>
            </a:r>
            <a:r>
              <a:rPr b="0" lang="en-US" sz="2000" spc="-1" strike="noStrike">
                <a:latin typeface="Arial"/>
              </a:rPr>
              <a:t>includes </a:t>
            </a:r>
            <a:r>
              <a:rPr b="0" lang="en-US" sz="2000" spc="-1" strike="noStrike">
                <a:latin typeface="Arial"/>
              </a:rPr>
              <a:t>checking </a:t>
            </a:r>
            <a:r>
              <a:rPr b="0" lang="en-US" sz="2000" spc="-1" strike="noStrike">
                <a:latin typeface="Arial"/>
              </a:rPr>
              <a:t>for </a:t>
            </a:r>
            <a:r>
              <a:rPr b="0" lang="en-US" sz="2000" spc="-1" strike="noStrike">
                <a:latin typeface="Arial"/>
              </a:rPr>
              <a:t>satisfiabil</a:t>
            </a:r>
            <a:r>
              <a:rPr b="0" lang="en-US" sz="2000" spc="-1" strike="noStrike">
                <a:latin typeface="Arial"/>
              </a:rPr>
              <a:t>ity, </a:t>
            </a:r>
            <a:r>
              <a:rPr b="0" lang="en-US" sz="2000" spc="-1" strike="noStrike">
                <a:latin typeface="Arial"/>
              </a:rPr>
              <a:t>tautologi</a:t>
            </a:r>
            <a:r>
              <a:rPr b="0" lang="en-US" sz="2000" spc="-1" strike="noStrike">
                <a:latin typeface="Arial"/>
              </a:rPr>
              <a:t>es, and </a:t>
            </a:r>
            <a:r>
              <a:rPr b="0" lang="en-US" sz="2000" spc="-1" strike="noStrike">
                <a:latin typeface="Arial"/>
              </a:rPr>
              <a:t>value </a:t>
            </a:r>
            <a:r>
              <a:rPr b="0" lang="en-US" sz="2000" spc="-1" strike="noStrike">
                <a:latin typeface="Arial"/>
              </a:rPr>
              <a:t>inserting.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</a:t>
            </a:r>
            <a:r>
              <a:rPr b="0" lang="en-US" sz="2000" spc="-1" strike="noStrike">
                <a:latin typeface="Arial"/>
              </a:rPr>
              <a:t>complexit</a:t>
            </a:r>
            <a:r>
              <a:rPr b="0" lang="en-US" sz="2000" spc="-1" strike="noStrike">
                <a:latin typeface="Arial"/>
              </a:rPr>
              <a:t>y only </a:t>
            </a:r>
            <a:r>
              <a:rPr b="0" lang="en-US" sz="2000" spc="-1" strike="noStrike">
                <a:latin typeface="Arial"/>
              </a:rPr>
              <a:t>grows </a:t>
            </a:r>
            <a:r>
              <a:rPr b="0" lang="en-US" sz="2000" spc="-1" strike="noStrike">
                <a:latin typeface="Arial"/>
              </a:rPr>
              <a:t>either </a:t>
            </a:r>
            <a:r>
              <a:rPr b="0" lang="en-US" sz="2000" spc="-1" strike="noStrike">
                <a:latin typeface="Arial"/>
              </a:rPr>
              <a:t>linear or </a:t>
            </a:r>
            <a:r>
              <a:rPr b="0" lang="en-US" sz="2000" spc="-1" strike="noStrike">
                <a:latin typeface="Arial"/>
              </a:rPr>
              <a:t>quadratic </a:t>
            </a:r>
            <a:r>
              <a:rPr b="0" lang="en-US" sz="2000" spc="-1" strike="noStrike">
                <a:latin typeface="Arial"/>
              </a:rPr>
              <a:t>with the </a:t>
            </a:r>
            <a:r>
              <a:rPr b="0" lang="en-US" sz="2000" spc="-1" strike="noStrike">
                <a:latin typeface="Arial"/>
              </a:rPr>
              <a:t>number </a:t>
            </a:r>
            <a:r>
              <a:rPr b="0" lang="en-US" sz="2000" spc="-1" strike="noStrike">
                <a:latin typeface="Arial"/>
              </a:rPr>
              <a:t>of inputs </a:t>
            </a:r>
            <a:r>
              <a:rPr b="0" lang="en-US" sz="2000" spc="-1" strike="noStrike">
                <a:latin typeface="Arial"/>
              </a:rPr>
              <a:t>for these </a:t>
            </a:r>
            <a:r>
              <a:rPr b="0" lang="en-US" sz="2000" spc="-1" strike="noStrike">
                <a:latin typeface="Arial"/>
              </a:rPr>
              <a:t>operation</a:t>
            </a:r>
            <a:r>
              <a:rPr b="0" lang="en-US" sz="2000" spc="-1" strike="noStrike">
                <a:latin typeface="Arial"/>
              </a:rPr>
              <a:t>s. (Exact </a:t>
            </a:r>
            <a:r>
              <a:rPr b="0" lang="en-US" sz="2000" spc="-1" strike="noStrike">
                <a:latin typeface="Arial"/>
              </a:rPr>
              <a:t>numbers </a:t>
            </a:r>
            <a:r>
              <a:rPr b="0" lang="en-US" sz="2000" spc="-1" strike="noStrike">
                <a:latin typeface="Arial"/>
              </a:rPr>
              <a:t>in “An </a:t>
            </a:r>
            <a:r>
              <a:rPr b="0" lang="en-US" sz="2000" spc="-1" strike="noStrike">
                <a:latin typeface="Arial"/>
              </a:rPr>
              <a:t>Introducti</a:t>
            </a:r>
            <a:r>
              <a:rPr b="0" lang="en-US" sz="2000" spc="-1" strike="noStrike">
                <a:latin typeface="Arial"/>
              </a:rPr>
              <a:t>on to </a:t>
            </a:r>
            <a:r>
              <a:rPr b="0" lang="en-US" sz="2000" spc="-1" strike="noStrike">
                <a:latin typeface="Arial"/>
              </a:rPr>
              <a:t>BDDs” by </a:t>
            </a:r>
            <a:r>
              <a:rPr b="0" lang="en-US" sz="2000" spc="-1" strike="noStrike">
                <a:latin typeface="Arial"/>
              </a:rPr>
              <a:t>Henrik </a:t>
            </a:r>
            <a:r>
              <a:rPr b="0" lang="en-US" sz="2000" spc="-1" strike="noStrike">
                <a:latin typeface="Arial"/>
              </a:rPr>
              <a:t>Reif </a:t>
            </a:r>
            <a:r>
              <a:rPr b="0" lang="en-US" sz="2000" spc="-1" strike="noStrike">
                <a:latin typeface="Arial"/>
              </a:rPr>
              <a:t>Andersen</a:t>
            </a:r>
            <a:r>
              <a:rPr b="0" lang="en-US" sz="2000" spc="-1" strike="noStrike">
                <a:latin typeface="Arial"/>
              </a:rPr>
              <a:t>).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With this </a:t>
            </a:r>
            <a:r>
              <a:rPr b="0" lang="en-US" sz="2000" spc="-1" strike="noStrike">
                <a:latin typeface="Arial"/>
              </a:rPr>
              <a:t>techniqu</a:t>
            </a:r>
            <a:r>
              <a:rPr b="0" lang="en-US" sz="2000" spc="-1" strike="noStrike">
                <a:latin typeface="Arial"/>
              </a:rPr>
              <a:t>e, the </a:t>
            </a:r>
            <a:r>
              <a:rPr b="0" lang="en-US" sz="2000" spc="-1" strike="noStrike">
                <a:latin typeface="Arial"/>
              </a:rPr>
              <a:t>analyzes </a:t>
            </a:r>
            <a:r>
              <a:rPr b="0" lang="en-US" sz="2000" spc="-1" strike="noStrike">
                <a:latin typeface="Arial"/>
              </a:rPr>
              <a:t>can be </a:t>
            </a:r>
            <a:r>
              <a:rPr b="0" lang="en-US" sz="2000" spc="-1" strike="noStrike">
                <a:latin typeface="Arial"/>
              </a:rPr>
              <a:t>done in </a:t>
            </a:r>
            <a:r>
              <a:rPr b="0" lang="en-US" sz="2000" spc="-1" strike="noStrike">
                <a:latin typeface="Arial"/>
              </a:rPr>
              <a:t>an </a:t>
            </a:r>
            <a:r>
              <a:rPr b="0" lang="en-US" sz="2000" spc="-1" strike="noStrike">
                <a:latin typeface="Arial"/>
              </a:rPr>
              <a:t>efficient </a:t>
            </a:r>
            <a:r>
              <a:rPr b="0" lang="en-US" sz="2000" spc="-1" strike="noStrike">
                <a:latin typeface="Arial"/>
              </a:rPr>
              <a:t>way.</a:t>
            </a:r>
            <a:endParaRPr b="0" lang="de-AT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If both x[0] and x[1] are 0 then the solution is 0, so the edge goes directly to the 0.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other path to reach the 0 is with 0, 1, 0.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This reduction of possible paths lead to a much smaller representation then a truth table.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It is possible to compute and analyze BDD automatically. This includes checking for satisfiability, tautologies, and value inserting.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complexity only grows either linear or quadratic with the number of inputs for these operations. (Exact numbers in “An Introduction to BDDs” by Henrik Reif Andersen).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With this technique, the analyzes can be done in an efficient way.</a:t>
            </a:r>
            <a:endParaRPr b="0" lang="de-AT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If both x[0] and x[1] are 0 then the solution is 0, so the edge goes directly to the 0.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other path to reach the 0 is with 0, 1, 0.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This reduction of possible paths lead to a much smaller representation then a truth table.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It is possible to compute and analyze BDD automatically. This includes checking for satisfiability, tautologies, and value inserting.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complexity only grows either linear or quadratic with the number of inputs for these operations. (Exact numbers in “An Introduction to BDDs” by Henrik Reif Andersen).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With this technique, the analyzes can be done in an efficient way.</a:t>
            </a:r>
            <a:endParaRPr b="0" lang="de-AT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If both x[0] and x[1] are 0 then the solution is 0, so the edge goes directly to the 0.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other path to reach the 0 is with 0, 1, 0.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This reduction of possible paths lead to a much smaller representation then a truth table.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It is possible to compute and analyze BDD automatically. This includes checking for satisfiability, tautologies, and value inserting.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complexity only grows either linear or quadratic with the number of inputs for these operations. (Exact numbers in “An Introduction to BDDs” by Henrik Reif Andersen).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With this technique, the analyzes can be done in an efficient way.</a:t>
            </a:r>
            <a:endParaRPr b="0" lang="de-AT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de-AT" sz="2000" spc="-1" strike="noStrike">
                <a:latin typeface="Arial"/>
              </a:rPr>
              <a:t>In </a:t>
            </a:r>
            <a:r>
              <a:rPr b="0" lang="de-AT" sz="2000" spc="-1" strike="noStrike">
                <a:latin typeface="Arial"/>
              </a:rPr>
              <a:t>1</a:t>
            </a:r>
            <a:r>
              <a:rPr b="0" lang="de-AT" sz="2000" spc="-1" strike="noStrike">
                <a:latin typeface="Arial"/>
              </a:rPr>
              <a:t>6</a:t>
            </a:r>
            <a:r>
              <a:rPr b="0" lang="de-AT" sz="2000" spc="-1" strike="noStrike">
                <a:latin typeface="Arial"/>
              </a:rPr>
              <a:t> </a:t>
            </a:r>
            <a:r>
              <a:rPr b="0" lang="de-AT" sz="2000" spc="-1" strike="noStrike">
                <a:latin typeface="Arial"/>
              </a:rPr>
              <a:t>B</a:t>
            </a:r>
            <a:r>
              <a:rPr b="0" lang="de-AT" sz="2000" spc="-1" strike="noStrike">
                <a:latin typeface="Arial"/>
              </a:rPr>
              <a:t>i</a:t>
            </a:r>
            <a:r>
              <a:rPr b="0" lang="de-AT" sz="2000" spc="-1" strike="noStrike">
                <a:latin typeface="Arial"/>
              </a:rPr>
              <a:t>t</a:t>
            </a:r>
            <a:r>
              <a:rPr b="0" lang="de-AT" sz="2000" spc="-1" strike="noStrike">
                <a:latin typeface="Arial"/>
              </a:rPr>
              <a:t> </a:t>
            </a:r>
            <a:r>
              <a:rPr b="0" lang="de-AT" sz="2000" spc="-1" strike="noStrike">
                <a:latin typeface="Arial"/>
              </a:rPr>
              <a:t>d</a:t>
            </a:r>
            <a:r>
              <a:rPr b="0" lang="de-AT" sz="2000" spc="-1" strike="noStrike">
                <a:latin typeface="Arial"/>
              </a:rPr>
              <a:t>e</a:t>
            </a:r>
            <a:r>
              <a:rPr b="0" lang="de-AT" sz="2000" spc="-1" strike="noStrike">
                <a:latin typeface="Arial"/>
              </a:rPr>
              <a:t>s</a:t>
            </a:r>
            <a:r>
              <a:rPr b="0" lang="de-AT" sz="2000" spc="-1" strike="noStrike">
                <a:latin typeface="Arial"/>
              </a:rPr>
              <a:t>i</a:t>
            </a:r>
            <a:r>
              <a:rPr b="0" lang="de-AT" sz="2000" spc="-1" strike="noStrike">
                <a:latin typeface="Arial"/>
              </a:rPr>
              <a:t>g</a:t>
            </a:r>
            <a:r>
              <a:rPr b="0" lang="de-AT" sz="2000" spc="-1" strike="noStrike">
                <a:latin typeface="Arial"/>
              </a:rPr>
              <a:t>n</a:t>
            </a:r>
            <a:r>
              <a:rPr b="0" lang="de-AT" sz="2000" spc="-1" strike="noStrike">
                <a:latin typeface="Arial"/>
              </a:rPr>
              <a:t>,</a:t>
            </a:r>
            <a:r>
              <a:rPr b="0" lang="de-AT" sz="2000" spc="-1" strike="noStrike">
                <a:latin typeface="Arial"/>
              </a:rPr>
              <a:t> </a:t>
            </a:r>
            <a:r>
              <a:rPr b="0" lang="de-AT" sz="2000" spc="-1" strike="noStrike">
                <a:latin typeface="Arial"/>
              </a:rPr>
              <a:t>t</a:t>
            </a:r>
            <a:r>
              <a:rPr b="0" lang="de-AT" sz="2000" spc="-1" strike="noStrike">
                <a:latin typeface="Arial"/>
              </a:rPr>
              <a:t>h</a:t>
            </a:r>
            <a:r>
              <a:rPr b="0" lang="de-AT" sz="2000" spc="-1" strike="noStrike">
                <a:latin typeface="Arial"/>
              </a:rPr>
              <a:t>e</a:t>
            </a:r>
            <a:r>
              <a:rPr b="0" lang="de-AT" sz="2000" spc="-1" strike="noStrike">
                <a:latin typeface="Arial"/>
              </a:rPr>
              <a:t> </a:t>
            </a:r>
            <a:r>
              <a:rPr b="0" lang="de-AT" sz="2000" spc="-1" strike="noStrike">
                <a:latin typeface="Arial"/>
              </a:rPr>
              <a:t>d</a:t>
            </a:r>
            <a:r>
              <a:rPr b="0" lang="de-AT" sz="2000" spc="-1" strike="noStrike">
                <a:latin typeface="Arial"/>
              </a:rPr>
              <a:t>i</a:t>
            </a:r>
            <a:r>
              <a:rPr b="0" lang="de-AT" sz="2000" spc="-1" strike="noStrike">
                <a:latin typeface="Arial"/>
              </a:rPr>
              <a:t>f</a:t>
            </a:r>
            <a:r>
              <a:rPr b="0" lang="de-AT" sz="2000" spc="-1" strike="noStrike">
                <a:latin typeface="Arial"/>
              </a:rPr>
              <a:t>f</a:t>
            </a:r>
            <a:r>
              <a:rPr b="0" lang="de-AT" sz="2000" spc="-1" strike="noStrike">
                <a:latin typeface="Arial"/>
              </a:rPr>
              <a:t>e</a:t>
            </a:r>
            <a:r>
              <a:rPr b="0" lang="de-AT" sz="2000" spc="-1" strike="noStrike">
                <a:latin typeface="Arial"/>
              </a:rPr>
              <a:t>r</a:t>
            </a:r>
            <a:r>
              <a:rPr b="0" lang="de-AT" sz="2000" spc="-1" strike="noStrike">
                <a:latin typeface="Arial"/>
              </a:rPr>
              <a:t>e</a:t>
            </a:r>
            <a:r>
              <a:rPr b="0" lang="de-AT" sz="2000" spc="-1" strike="noStrike">
                <a:latin typeface="Arial"/>
              </a:rPr>
              <a:t>n</a:t>
            </a:r>
            <a:r>
              <a:rPr b="0" lang="de-AT" sz="2000" spc="-1" strike="noStrike">
                <a:latin typeface="Arial"/>
              </a:rPr>
              <a:t>c</a:t>
            </a:r>
            <a:r>
              <a:rPr b="0" lang="de-AT" sz="2000" spc="-1" strike="noStrike">
                <a:latin typeface="Arial"/>
              </a:rPr>
              <a:t>e</a:t>
            </a:r>
            <a:r>
              <a:rPr b="0" lang="de-AT" sz="2000" spc="-1" strike="noStrike">
                <a:latin typeface="Arial"/>
              </a:rPr>
              <a:t> </a:t>
            </a:r>
            <a:r>
              <a:rPr b="0" lang="de-AT" sz="2000" spc="-1" strike="noStrike">
                <a:latin typeface="Arial"/>
              </a:rPr>
              <a:t>i</a:t>
            </a:r>
            <a:r>
              <a:rPr b="0" lang="de-AT" sz="2000" spc="-1" strike="noStrike">
                <a:latin typeface="Arial"/>
              </a:rPr>
              <a:t>n</a:t>
            </a:r>
            <a:r>
              <a:rPr b="0" lang="de-AT" sz="2000" spc="-1" strike="noStrike">
                <a:latin typeface="Arial"/>
              </a:rPr>
              <a:t> </a:t>
            </a:r>
            <a:r>
              <a:rPr b="0" lang="de-AT" sz="2000" spc="-1" strike="noStrike">
                <a:latin typeface="Arial"/>
              </a:rPr>
              <a:t>p</a:t>
            </a:r>
            <a:r>
              <a:rPr b="0" lang="de-AT" sz="2000" spc="-1" strike="noStrike">
                <a:latin typeface="Arial"/>
              </a:rPr>
              <a:t>o</a:t>
            </a:r>
            <a:r>
              <a:rPr b="0" lang="de-AT" sz="2000" spc="-1" strike="noStrike">
                <a:latin typeface="Arial"/>
              </a:rPr>
              <a:t>w</a:t>
            </a:r>
            <a:r>
              <a:rPr b="0" lang="de-AT" sz="2000" spc="-1" strike="noStrike">
                <a:latin typeface="Arial"/>
              </a:rPr>
              <a:t>e</a:t>
            </a:r>
            <a:r>
              <a:rPr b="0" lang="de-AT" sz="2000" spc="-1" strike="noStrike">
                <a:latin typeface="Arial"/>
              </a:rPr>
              <a:t>r</a:t>
            </a:r>
            <a:r>
              <a:rPr b="0" lang="de-AT" sz="2000" spc="-1" strike="noStrike">
                <a:latin typeface="Arial"/>
              </a:rPr>
              <a:t> </a:t>
            </a:r>
            <a:r>
              <a:rPr b="0" lang="de-AT" sz="2000" spc="-1" strike="noStrike">
                <a:latin typeface="Arial"/>
              </a:rPr>
              <a:t>c</a:t>
            </a:r>
            <a:r>
              <a:rPr b="0" lang="de-AT" sz="2000" spc="-1" strike="noStrike">
                <a:latin typeface="Arial"/>
              </a:rPr>
              <a:t>o</a:t>
            </a:r>
            <a:r>
              <a:rPr b="0" lang="de-AT" sz="2000" spc="-1" strike="noStrike">
                <a:latin typeface="Arial"/>
              </a:rPr>
              <a:t>n</a:t>
            </a:r>
            <a:r>
              <a:rPr b="0" lang="de-AT" sz="2000" spc="-1" strike="noStrike">
                <a:latin typeface="Arial"/>
              </a:rPr>
              <a:t>s</a:t>
            </a:r>
            <a:r>
              <a:rPr b="0" lang="de-AT" sz="2000" spc="-1" strike="noStrike">
                <a:latin typeface="Arial"/>
              </a:rPr>
              <a:t>u</a:t>
            </a:r>
            <a:r>
              <a:rPr b="0" lang="de-AT" sz="2000" spc="-1" strike="noStrike">
                <a:latin typeface="Arial"/>
              </a:rPr>
              <a:t>m</a:t>
            </a:r>
            <a:r>
              <a:rPr b="0" lang="de-AT" sz="2000" spc="-1" strike="noStrike">
                <a:latin typeface="Arial"/>
              </a:rPr>
              <a:t>p</a:t>
            </a:r>
            <a:r>
              <a:rPr b="0" lang="de-AT" sz="2000" spc="-1" strike="noStrike">
                <a:latin typeface="Arial"/>
              </a:rPr>
              <a:t>t</a:t>
            </a:r>
            <a:r>
              <a:rPr b="0" lang="de-AT" sz="2000" spc="-1" strike="noStrike">
                <a:latin typeface="Arial"/>
              </a:rPr>
              <a:t>i</a:t>
            </a:r>
            <a:r>
              <a:rPr b="0" lang="de-AT" sz="2000" spc="-1" strike="noStrike">
                <a:latin typeface="Arial"/>
              </a:rPr>
              <a:t>o</a:t>
            </a:r>
            <a:r>
              <a:rPr b="0" lang="de-AT" sz="2000" spc="-1" strike="noStrike">
                <a:latin typeface="Arial"/>
              </a:rPr>
              <a:t>n</a:t>
            </a:r>
            <a:r>
              <a:rPr b="0" lang="de-AT" sz="2000" spc="-1" strike="noStrike">
                <a:latin typeface="Arial"/>
              </a:rPr>
              <a:t> </a:t>
            </a:r>
            <a:r>
              <a:rPr b="0" lang="de-AT" sz="2000" spc="-1" strike="noStrike">
                <a:latin typeface="Arial"/>
              </a:rPr>
              <a:t>r</a:t>
            </a:r>
            <a:r>
              <a:rPr b="0" lang="de-AT" sz="2000" spc="-1" strike="noStrike">
                <a:latin typeface="Arial"/>
              </a:rPr>
              <a:t>e</a:t>
            </a:r>
            <a:r>
              <a:rPr b="0" lang="de-AT" sz="2000" spc="-1" strike="noStrike">
                <a:latin typeface="Arial"/>
              </a:rPr>
              <a:t>a</a:t>
            </a:r>
            <a:r>
              <a:rPr b="0" lang="de-AT" sz="2000" spc="-1" strike="noStrike">
                <a:latin typeface="Arial"/>
              </a:rPr>
              <a:t>c</a:t>
            </a:r>
            <a:r>
              <a:rPr b="0" lang="de-AT" sz="2000" spc="-1" strike="noStrike">
                <a:latin typeface="Arial"/>
              </a:rPr>
              <a:t>h</a:t>
            </a:r>
            <a:r>
              <a:rPr b="0" lang="de-AT" sz="2000" spc="-1" strike="noStrike">
                <a:latin typeface="Arial"/>
              </a:rPr>
              <a:t>e</a:t>
            </a:r>
            <a:r>
              <a:rPr b="0" lang="de-AT" sz="2000" spc="-1" strike="noStrike">
                <a:latin typeface="Arial"/>
              </a:rPr>
              <a:t>s</a:t>
            </a:r>
            <a:r>
              <a:rPr b="0" lang="de-AT" sz="2000" spc="-1" strike="noStrike">
                <a:latin typeface="Arial"/>
              </a:rPr>
              <a:t> </a:t>
            </a:r>
            <a:r>
              <a:rPr b="0" lang="de-AT" sz="2000" spc="-1" strike="noStrike">
                <a:latin typeface="Arial"/>
              </a:rPr>
              <a:t>t</a:t>
            </a:r>
            <a:r>
              <a:rPr b="0" lang="de-AT" sz="2000" spc="-1" strike="noStrike">
                <a:latin typeface="Arial"/>
              </a:rPr>
              <a:t>o</a:t>
            </a:r>
            <a:r>
              <a:rPr b="0" lang="de-AT" sz="2000" spc="-1" strike="noStrike">
                <a:latin typeface="Arial"/>
              </a:rPr>
              <a:t> </a:t>
            </a:r>
            <a:r>
              <a:rPr b="0" lang="de-AT" sz="2000" spc="-1" strike="noStrike">
                <a:latin typeface="Arial"/>
              </a:rPr>
              <a:t>a</a:t>
            </a:r>
            <a:r>
              <a:rPr b="0" lang="de-AT" sz="2000" spc="-1" strike="noStrike">
                <a:latin typeface="Arial"/>
              </a:rPr>
              <a:t>l</a:t>
            </a:r>
            <a:r>
              <a:rPr b="0" lang="de-AT" sz="2000" spc="-1" strike="noStrike">
                <a:latin typeface="Arial"/>
              </a:rPr>
              <a:t>m</a:t>
            </a:r>
            <a:r>
              <a:rPr b="0" lang="de-AT" sz="2000" spc="-1" strike="noStrike">
                <a:latin typeface="Arial"/>
              </a:rPr>
              <a:t>o</a:t>
            </a:r>
            <a:r>
              <a:rPr b="0" lang="de-AT" sz="2000" spc="-1" strike="noStrike">
                <a:latin typeface="Arial"/>
              </a:rPr>
              <a:t>s</a:t>
            </a:r>
            <a:r>
              <a:rPr b="0" lang="de-AT" sz="2000" spc="-1" strike="noStrike">
                <a:latin typeface="Arial"/>
              </a:rPr>
              <a:t>t</a:t>
            </a:r>
            <a:r>
              <a:rPr b="0" lang="de-AT" sz="2000" spc="-1" strike="noStrike">
                <a:latin typeface="Arial"/>
              </a:rPr>
              <a:t> </a:t>
            </a:r>
            <a:r>
              <a:rPr b="0" lang="de-AT" sz="2000" spc="-1" strike="noStrike">
                <a:latin typeface="Arial"/>
              </a:rPr>
              <a:t>5</a:t>
            </a:r>
            <a:r>
              <a:rPr b="0" lang="de-AT" sz="2000" spc="-1" strike="noStrike">
                <a:latin typeface="Arial"/>
              </a:rPr>
              <a:t>0</a:t>
            </a:r>
            <a:r>
              <a:rPr b="0" lang="de-AT" sz="2000" spc="-1" strike="noStrike">
                <a:latin typeface="Arial"/>
              </a:rPr>
              <a:t>%</a:t>
            </a:r>
            <a:r>
              <a:rPr b="0" lang="de-AT" sz="2000" spc="-1" strike="noStrike">
                <a:latin typeface="Arial"/>
              </a:rPr>
              <a:t> </a:t>
            </a:r>
            <a:r>
              <a:rPr b="0" lang="de-AT" sz="2000" spc="-1" strike="noStrike">
                <a:latin typeface="Arial"/>
              </a:rPr>
              <a:t>(</a:t>
            </a:r>
            <a:r>
              <a:rPr b="0" lang="de-AT" sz="2000" spc="-1" strike="noStrike">
                <a:latin typeface="Arial"/>
              </a:rPr>
              <a:t>4</a:t>
            </a:r>
            <a:r>
              <a:rPr b="0" lang="de-AT" sz="2000" spc="-1" strike="noStrike">
                <a:latin typeface="Arial"/>
              </a:rPr>
              <a:t>9</a:t>
            </a:r>
            <a:r>
              <a:rPr b="0" lang="de-AT" sz="2000" spc="-1" strike="noStrike">
                <a:latin typeface="Arial"/>
              </a:rPr>
              <a:t>.</a:t>
            </a:r>
            <a:r>
              <a:rPr b="0" lang="de-AT" sz="2000" spc="-1" strike="noStrike">
                <a:latin typeface="Arial"/>
              </a:rPr>
              <a:t>3</a:t>
            </a:r>
            <a:r>
              <a:rPr b="0" lang="de-AT" sz="2000" spc="-1" strike="noStrike">
                <a:latin typeface="Arial"/>
              </a:rPr>
              <a:t>3</a:t>
            </a:r>
            <a:r>
              <a:rPr b="0" lang="de-AT" sz="2000" spc="-1" strike="noStrike">
                <a:latin typeface="Arial"/>
              </a:rPr>
              <a:t>%</a:t>
            </a:r>
            <a:r>
              <a:rPr b="0" lang="de-AT" sz="2000" spc="-1" strike="noStrike">
                <a:latin typeface="Arial"/>
              </a:rPr>
              <a:t>)</a:t>
            </a:r>
            <a:r>
              <a:rPr b="0" lang="de-AT" sz="2000" spc="-1" strike="noStrike">
                <a:latin typeface="Arial"/>
              </a:rPr>
              <a:t>.</a:t>
            </a:r>
            <a:endParaRPr b="0" lang="de-AT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3120" cy="400824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I would like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to start with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 small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introductio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n about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approximat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computing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and its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advantages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compared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convention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al circuits.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According to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multiple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papers, it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has shown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to be one of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 most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promising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energy-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efficient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paradigms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and has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therefore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reached a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lot of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research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attention.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Another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advantage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of the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approximat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 circuits is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that the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hardware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uses less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space due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to the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reduced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number of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logic gates. 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For the same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reason it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has a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reduced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delay time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produces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faster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results. </a:t>
            </a:r>
            <a:endParaRPr b="0" lang="de-AT" sz="18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de-AT" sz="1800" spc="-1" strike="noStrike">
                <a:latin typeface="XywblfCMR10"/>
              </a:rPr>
              <a:t>This is still in early stage. But basically what we initially thought is that gate count number is a good indicator for how much space we can actually save.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AT" sz="1800" spc="-1" strike="noStrike">
                <a:latin typeface="XywblfCMR10"/>
              </a:rPr>
              <a:t>Before the demo presentation i‘m thinking to expand these area and power analysis sections with more detail.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AT" sz="1800" spc="-1" strike="noStrike">
                <a:latin typeface="XywblfCMR10"/>
              </a:rPr>
              <a:t>And for that we can use for example; Synopsys Design compiler. With these Design Compiler we will have more precise number in analysis.</a:t>
            </a:r>
            <a:endParaRPr b="0" lang="de-AT" sz="18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3120" cy="4008240"/>
          </a:xfrm>
          <a:prstGeom prst="rect">
            <a:avLst/>
          </a:prstGeom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I would like to start with a small introduction about approximate computing and its advantages compared to conventional circuits.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According to multiple papers, it has shown to be one of the most promising energy-efficient paradigms and has therefore reached a lot of research attention.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Another advantage of the approximate circuits is that the hardware uses less space due to the reduced number of logic gates. 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For the same reason it has a reduced delay time and produces faster results. </a:t>
            </a:r>
            <a:endParaRPr b="0" lang="de-AT" sz="18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3120" cy="4008240"/>
          </a:xfrm>
          <a:prstGeom prst="rect">
            <a:avLst/>
          </a:prstGeom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I would like to start with a small introduction about approximate computing and its advantages compared to conventional circuits.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According to multiple papers, it has shown to be one of the most promising energy-efficient paradigms and has therefore reached a lot of research attention.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Another advantage of the approximate circuits is that the hardware uses less space due to the reduced number of logic gates. 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For the same reason it has a reduced delay time and produces faster results. </a:t>
            </a:r>
            <a:endParaRPr b="0" lang="de-AT" sz="18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3120" cy="4008240"/>
          </a:xfrm>
          <a:prstGeom prst="rect">
            <a:avLst/>
          </a:prstGeom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I would like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to start with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 small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introductio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n about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approximat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computing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and its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advantages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compared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convention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al circuits.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According to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multiple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papers, it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has shown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to be one of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 most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promising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energy-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efficient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paradigms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and has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therefore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reached a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lot of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research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attention.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Another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advantage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of the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approximat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 circuits is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that the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hardware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uses less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space due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to the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reduced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number of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logic gates. 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For the same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reason it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has a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reduced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delay time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produces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faster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results. </a:t>
            </a:r>
            <a:endParaRPr b="0" lang="de-AT" sz="18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3120" cy="4008240"/>
          </a:xfrm>
          <a:prstGeom prst="rect">
            <a:avLst/>
          </a:prstGeom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I would like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to start with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 small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introductio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n about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approximat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computing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and its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advantages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compared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convention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al circuits.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According to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multiple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papers, it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has shown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to be one of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 most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promising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energy-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efficient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paradigms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and has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therefore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reached a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lot of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research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attention.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Another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advantage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of the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approximat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 circuits is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that the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hardware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uses less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space due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to the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reduced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number of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logic gates. 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For the same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reason it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has a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reduced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delay time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produces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faster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results. </a:t>
            </a:r>
            <a:endParaRPr b="0" lang="de-AT" sz="18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 first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design is an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exact adder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and the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second one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is an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approximat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 design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taken from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 paper.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As you can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clearly see,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 second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one is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„missing“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some logic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gates. </a:t>
            </a:r>
            <a:br/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approximat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 circuit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utilizes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only 2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exclusive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OR's and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one NOT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gate. The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delay is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created by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three logic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gates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although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 last one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is a NOT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and much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faster than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 other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gates. 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To see what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effect it has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on the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results, we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will take a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look at the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truth tables. </a:t>
            </a:r>
            <a:endParaRPr b="0" lang="de-AT" sz="18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In this chart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 tick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marks show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 correct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result, and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 crosses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indicate a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wrong bit. 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As we can see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 sum is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always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calculated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correctly.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However,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deviations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occur,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when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calculating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 carry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out. 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Therefore in 6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out of 8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cases, we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are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calculating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 correct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carry out. 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Error can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happen in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MSB -&gt;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Error is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more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significant.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This design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will be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implemente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d on an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open-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source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processor. 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br/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And now we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will hear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about Error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analysis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and the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future of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our project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from my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colleague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Martin.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18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So the Hamming distance is no of interest. </a:t>
            </a: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error between the exact solution and the approximated solution is the difference. To analyze it we must subtract the two numbers.</a:t>
            </a: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As the system grows the complexity grows exponentially with the numbers of inputs.</a:t>
            </a: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So a truth table analysis is not recommended anymore.</a:t>
            </a: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As solution to this we use a Binary Decision Diagram or short BDD. </a:t>
            </a: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If both x[0] and x[1] are 0 then the solution is 0, so the edge goes directly </a:t>
            </a:r>
            <a:r>
              <a:rPr b="0" lang="en-US" sz="2000" spc="-1" strike="noStrike">
                <a:latin typeface="Arial"/>
              </a:rPr>
              <a:t>to the 0. </a:t>
            </a: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other path to reach the 0 is with 0, 1, 0.</a:t>
            </a: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This reduction of possible paths lead to a much smaller representation </a:t>
            </a:r>
            <a:r>
              <a:rPr b="0" lang="en-US" sz="2000" spc="-1" strike="noStrike">
                <a:latin typeface="Arial"/>
              </a:rPr>
              <a:t>then a truth table. </a:t>
            </a: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 is possible to compute and analyze BDD automatically. This includes </a:t>
            </a:r>
            <a:r>
              <a:rPr b="0" lang="en-US" sz="2000" spc="-1" strike="noStrike">
                <a:latin typeface="Arial"/>
              </a:rPr>
              <a:t>checking for satisfiability, tautologies, and value inserting.</a:t>
            </a: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complexity only grows either linear or quadratic with the number of </a:t>
            </a:r>
            <a:r>
              <a:rPr b="0" lang="en-US" sz="2000" spc="-1" strike="noStrike">
                <a:latin typeface="Arial"/>
              </a:rPr>
              <a:t>inputs for these operations. (Exact numbers in “An Introduction to BDDs” </a:t>
            </a:r>
            <a:r>
              <a:rPr b="0" lang="en-US" sz="2000" spc="-1" strike="noStrike">
                <a:latin typeface="Arial"/>
              </a:rPr>
              <a:t>by Henrik Reif Andersen).</a:t>
            </a: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With this technique, the analyzes can be done in an efficient way.</a:t>
            </a:r>
            <a:endParaRPr b="0" lang="de-AT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AT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A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A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AT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AT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A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gif"/><Relationship Id="rId4" Type="http://schemas.openxmlformats.org/officeDocument/2006/relationships/image" Target="../media/image3.png"/><Relationship Id="rId5" Type="http://schemas.openxmlformats.org/officeDocument/2006/relationships/image" Target="../media/image4.gif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gif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gif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-2" t="0" r="-6521" b="0"/>
          <a:stretch/>
        </p:blipFill>
        <p:spPr>
          <a:xfrm>
            <a:off x="127440" y="6338880"/>
            <a:ext cx="1218960" cy="432720"/>
          </a:xfrm>
          <a:prstGeom prst="rect">
            <a:avLst/>
          </a:prstGeom>
          <a:ln>
            <a:noFill/>
          </a:ln>
        </p:spPr>
      </p:pic>
      <p:pic>
        <p:nvPicPr>
          <p:cNvPr id="1" name="Picture 17" descr=""/>
          <p:cNvPicPr/>
          <p:nvPr/>
        </p:nvPicPr>
        <p:blipFill>
          <a:blip r:embed="rId4"/>
          <a:stretch/>
        </p:blipFill>
        <p:spPr>
          <a:xfrm>
            <a:off x="7405560" y="6341400"/>
            <a:ext cx="1585080" cy="44136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4392720" y="6415200"/>
            <a:ext cx="352440" cy="3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CA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12</a:t>
            </a:r>
            <a:endParaRPr b="0" lang="de-AT" sz="1050" spc="-1" strike="noStrike">
              <a:latin typeface="Arial"/>
            </a:endParaRPr>
          </a:p>
        </p:txBody>
      </p:sp>
      <p:sp>
        <p:nvSpPr>
          <p:cNvPr id="3" name="CustomShape 2"/>
          <p:cNvSpPr/>
          <p:nvPr/>
        </p:nvSpPr>
        <p:spPr>
          <a:xfrm>
            <a:off x="2520" y="6400800"/>
            <a:ext cx="9140400" cy="456120"/>
          </a:xfrm>
          <a:prstGeom prst="rect">
            <a:avLst/>
          </a:prstGeom>
          <a:solidFill>
            <a:srgbClr val="0b4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3"/>
          <p:cNvSpPr/>
          <p:nvPr/>
        </p:nvSpPr>
        <p:spPr>
          <a:xfrm>
            <a:off x="0" y="6334200"/>
            <a:ext cx="9140400" cy="63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Line 4"/>
          <p:cNvSpPr/>
          <p:nvPr/>
        </p:nvSpPr>
        <p:spPr>
          <a:xfrm>
            <a:off x="822600" y="4814640"/>
            <a:ext cx="740664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" name="Picture 7" descr=""/>
          <p:cNvPicPr/>
          <p:nvPr/>
        </p:nvPicPr>
        <p:blipFill>
          <a:blip r:embed="rId5"/>
          <a:srcRect l="-2" t="0" r="-6521" b="0"/>
          <a:stretch/>
        </p:blipFill>
        <p:spPr>
          <a:xfrm>
            <a:off x="119880" y="70200"/>
            <a:ext cx="1218960" cy="432720"/>
          </a:xfrm>
          <a:prstGeom prst="rect">
            <a:avLst/>
          </a:prstGeom>
          <a:ln>
            <a:noFill/>
          </a:ln>
        </p:spPr>
      </p:pic>
      <p:sp>
        <p:nvSpPr>
          <p:cNvPr id="7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2"/>
          <a:srcRect l="-2" t="0" r="-6521" b="0"/>
          <a:stretch/>
        </p:blipFill>
        <p:spPr>
          <a:xfrm>
            <a:off x="127440" y="6338880"/>
            <a:ext cx="1218960" cy="432720"/>
          </a:xfrm>
          <a:prstGeom prst="rect">
            <a:avLst/>
          </a:prstGeom>
          <a:ln>
            <a:noFill/>
          </a:ln>
        </p:spPr>
      </p:pic>
      <p:pic>
        <p:nvPicPr>
          <p:cNvPr id="46" name="Picture 17" descr=""/>
          <p:cNvPicPr/>
          <p:nvPr/>
        </p:nvPicPr>
        <p:blipFill>
          <a:blip r:embed="rId3"/>
          <a:stretch/>
        </p:blipFill>
        <p:spPr>
          <a:xfrm>
            <a:off x="7405560" y="6341400"/>
            <a:ext cx="1585080" cy="44136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4392720" y="6415200"/>
            <a:ext cx="352440" cy="3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Titeltextes 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durch 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Klicken 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4392720" y="6408720"/>
            <a:ext cx="352440" cy="3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E96AAAD-1CFD-4F60-A02F-76141A62D9A1}" type="slidecount">
              <a:rPr b="0" lang="de-AT" sz="1050" spc="-1" strike="noStrike">
                <a:solidFill>
                  <a:srgbClr val="000000"/>
                </a:solidFill>
                <a:latin typeface="Arial"/>
                <a:ea typeface="DejaVu Sans"/>
              </a:rPr>
              <a:t>&lt;Anzahl&gt;</a:t>
            </a:fld>
            <a:endParaRPr b="0" lang="de-AT" sz="105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7" descr=""/>
          <p:cNvPicPr/>
          <p:nvPr/>
        </p:nvPicPr>
        <p:blipFill>
          <a:blip r:embed="rId2"/>
          <a:srcRect l="-2" t="0" r="-6521" b="0"/>
          <a:stretch/>
        </p:blipFill>
        <p:spPr>
          <a:xfrm>
            <a:off x="127440" y="6338880"/>
            <a:ext cx="1218960" cy="432720"/>
          </a:xfrm>
          <a:prstGeom prst="rect">
            <a:avLst/>
          </a:prstGeom>
          <a:ln>
            <a:noFill/>
          </a:ln>
        </p:spPr>
      </p:pic>
      <p:pic>
        <p:nvPicPr>
          <p:cNvPr id="88" name="Picture 17" descr=""/>
          <p:cNvPicPr/>
          <p:nvPr/>
        </p:nvPicPr>
        <p:blipFill>
          <a:blip r:embed="rId3"/>
          <a:stretch/>
        </p:blipFill>
        <p:spPr>
          <a:xfrm>
            <a:off x="7405560" y="6341400"/>
            <a:ext cx="1585080" cy="44136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4392720" y="6415200"/>
            <a:ext cx="352440" cy="3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5EA3F8A-C628-43AF-A15B-1557C0F38067}" type="slidecount">
              <a:rPr b="0" lang="de-AT" sz="1050" spc="-1" strike="noStrike">
                <a:solidFill>
                  <a:srgbClr val="000000"/>
                </a:solidFill>
                <a:latin typeface="Arial"/>
                <a:ea typeface="DejaVu Sans"/>
              </a:rPr>
              <a:t>24</a:t>
            </a:fld>
            <a:endParaRPr b="0" lang="de-AT" sz="105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title"/>
          </p:nvPr>
        </p:nvSpPr>
        <p:spPr>
          <a:xfrm>
            <a:off x="822960" y="1385640"/>
            <a:ext cx="7542720" cy="414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at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des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Titelt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exte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s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durc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h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Klick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en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bear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beite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n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image" Target="../media/image30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822960" y="1302840"/>
            <a:ext cx="8319960" cy="343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zxx" sz="4800" spc="-52" strike="noStrike">
                <a:solidFill>
                  <a:srgbClr val="262626"/>
                </a:solidFill>
                <a:latin typeface="Calibri Light"/>
                <a:ea typeface="DejaVu Sans"/>
              </a:rPr>
              <a:t>Final Presentation -</a:t>
            </a:r>
            <a:br/>
            <a:r>
              <a:rPr b="0" lang="zxx" sz="4800" spc="-52" strike="noStrike">
                <a:solidFill>
                  <a:srgbClr val="262626"/>
                </a:solidFill>
                <a:latin typeface="Calibri Light"/>
                <a:ea typeface="DejaVu Sans"/>
              </a:rPr>
              <a:t>P4 Accuracy of Approximate Circuits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822960" y="4892400"/>
            <a:ext cx="7542720" cy="69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8000"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zxx" sz="2800" spc="194" strike="noStrike" cap="small">
                <a:solidFill>
                  <a:srgbClr val="344068"/>
                </a:solidFill>
                <a:latin typeface="Calibri Light"/>
                <a:ea typeface="DejaVu Sans"/>
              </a:rPr>
              <a:t>Fabian Garber, Simon Howind, Kagan Özten, Martin Resetarits, Peter Traunmüller</a:t>
            </a:r>
            <a:endParaRPr b="0" lang="de-AT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rafik 4" descr=""/>
          <p:cNvPicPr/>
          <p:nvPr/>
        </p:nvPicPr>
        <p:blipFill>
          <a:blip r:embed="rId1"/>
          <a:stretch/>
        </p:blipFill>
        <p:spPr>
          <a:xfrm>
            <a:off x="6579360" y="1437480"/>
            <a:ext cx="2414160" cy="4743000"/>
          </a:xfrm>
          <a:prstGeom prst="rect">
            <a:avLst/>
          </a:prstGeom>
          <a:ln>
            <a:noFill/>
          </a:ln>
        </p:spPr>
      </p:pic>
      <p:sp>
        <p:nvSpPr>
          <p:cNvPr id="180" name="CustomShape 1"/>
          <p:cNvSpPr/>
          <p:nvPr/>
        </p:nvSpPr>
        <p:spPr>
          <a:xfrm>
            <a:off x="127440" y="99000"/>
            <a:ext cx="883584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Methods – BDD Complexity 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792080" y="1145520"/>
            <a:ext cx="7171200" cy="51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Example: </a:t>
            </a:r>
            <a:endParaRPr b="0" lang="de-AT" sz="2000" spc="-1" strike="noStrike">
              <a:latin typeface="Arial"/>
            </a:endParaRPr>
          </a:p>
          <a:p>
            <a:pPr marL="451440" indent="-342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8 bit full adder</a:t>
            </a:r>
            <a:endParaRPr b="0" lang="de-AT" sz="2000" spc="-1" strike="noStrike">
              <a:latin typeface="Arial"/>
            </a:endParaRPr>
          </a:p>
          <a:p>
            <a:pPr marL="451440" indent="-342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2^(8*2) = 65536 input combinations</a:t>
            </a:r>
            <a:endParaRPr b="0" lang="de-AT" sz="2000" spc="-1" strike="noStrike">
              <a:latin typeface="Arial"/>
            </a:endParaRPr>
          </a:p>
          <a:p>
            <a:pPr marL="451440" indent="-342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BDDs for output bit „1“</a:t>
            </a: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&lt;=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 Approximate: 31 nodes</a:t>
            </a: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Exact: 49 nodes </a:t>
            </a:r>
            <a:r>
              <a:rPr b="0" lang="de-DE" sz="2000" spc="-1" strike="noStrike">
                <a:solidFill>
                  <a:srgbClr val="000000"/>
                </a:solidFill>
                <a:latin typeface="Wingdings"/>
                <a:ea typeface="DejaVu Sans"/>
              </a:rPr>
              <a:t>=&gt;</a:t>
            </a:r>
            <a:endParaRPr b="0" lang="de-AT" sz="20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151EF8B-BC31-4EA1-8F53-2757CD51D70E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10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pic>
        <p:nvPicPr>
          <p:cNvPr id="183" name="Grafik 5" descr=""/>
          <p:cNvPicPr/>
          <p:nvPr/>
        </p:nvPicPr>
        <p:blipFill>
          <a:blip r:embed="rId2">
            <a:alphaModFix amt="0"/>
          </a:blip>
          <a:stretch/>
        </p:blipFill>
        <p:spPr>
          <a:xfrm flipH="1">
            <a:off x="831960" y="1052640"/>
            <a:ext cx="417240" cy="4991760"/>
          </a:xfrm>
          <a:prstGeom prst="rect">
            <a:avLst/>
          </a:prstGeom>
          <a:ln>
            <a:noFill/>
          </a:ln>
        </p:spPr>
      </p:pic>
      <p:pic>
        <p:nvPicPr>
          <p:cNvPr id="184" name="Grafik 2" descr=""/>
          <p:cNvPicPr/>
          <p:nvPr/>
        </p:nvPicPr>
        <p:blipFill>
          <a:blip r:embed="rId3"/>
          <a:stretch/>
        </p:blipFill>
        <p:spPr>
          <a:xfrm>
            <a:off x="1141560" y="1052280"/>
            <a:ext cx="429120" cy="512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rafik 4_0" descr=""/>
          <p:cNvPicPr/>
          <p:nvPr/>
        </p:nvPicPr>
        <p:blipFill>
          <a:blip r:embed="rId1"/>
          <a:stretch/>
        </p:blipFill>
        <p:spPr>
          <a:xfrm>
            <a:off x="6579360" y="1437480"/>
            <a:ext cx="2414160" cy="4743000"/>
          </a:xfrm>
          <a:prstGeom prst="rect">
            <a:avLst/>
          </a:prstGeom>
          <a:ln>
            <a:noFill/>
          </a:ln>
        </p:spPr>
      </p:pic>
      <p:sp>
        <p:nvSpPr>
          <p:cNvPr id="186" name="CustomShape 1"/>
          <p:cNvSpPr/>
          <p:nvPr/>
        </p:nvSpPr>
        <p:spPr>
          <a:xfrm>
            <a:off x="127440" y="99000"/>
            <a:ext cx="883584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Methods – BDD Complexity 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1792080" y="1145520"/>
            <a:ext cx="7171200" cy="51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Example: </a:t>
            </a:r>
            <a:endParaRPr b="0" lang="de-AT" sz="2000" spc="-1" strike="noStrike">
              <a:latin typeface="Arial"/>
            </a:endParaRPr>
          </a:p>
          <a:p>
            <a:pPr marL="451440" indent="-342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8 bit full adder</a:t>
            </a:r>
            <a:endParaRPr b="0" lang="de-AT" sz="2000" spc="-1" strike="noStrike">
              <a:latin typeface="Arial"/>
            </a:endParaRPr>
          </a:p>
          <a:p>
            <a:pPr marL="451440" indent="-342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2^(8*2) = 65536 input combinations</a:t>
            </a:r>
            <a:endParaRPr b="0" lang="de-AT" sz="2000" spc="-1" strike="noStrike">
              <a:latin typeface="Arial"/>
            </a:endParaRPr>
          </a:p>
          <a:p>
            <a:pPr marL="451440" indent="-342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BDDs for output bit „1“</a:t>
            </a: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&lt;=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 Approximate: 31 nodes</a:t>
            </a: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Exact: 49 nodes </a:t>
            </a:r>
            <a:r>
              <a:rPr b="0" lang="de-DE" sz="2000" spc="-1" strike="noStrike">
                <a:solidFill>
                  <a:srgbClr val="000000"/>
                </a:solidFill>
                <a:latin typeface="Wingdings"/>
                <a:ea typeface="DejaVu Sans"/>
              </a:rPr>
              <a:t>=&gt;</a:t>
            </a:r>
            <a:endParaRPr b="0" lang="de-AT" sz="20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763AF69-02B0-4F7B-852B-9661D8DEFED5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11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pic>
        <p:nvPicPr>
          <p:cNvPr id="189" name="Grafik 5_0" descr=""/>
          <p:cNvPicPr/>
          <p:nvPr/>
        </p:nvPicPr>
        <p:blipFill>
          <a:blip r:embed="rId2">
            <a:alphaModFix amt="0"/>
          </a:blip>
          <a:stretch/>
        </p:blipFill>
        <p:spPr>
          <a:xfrm flipH="1">
            <a:off x="831960" y="1052640"/>
            <a:ext cx="417240" cy="4991760"/>
          </a:xfrm>
          <a:prstGeom prst="rect">
            <a:avLst/>
          </a:prstGeom>
          <a:ln>
            <a:noFill/>
          </a:ln>
        </p:spPr>
      </p:pic>
      <p:pic>
        <p:nvPicPr>
          <p:cNvPr id="190" name="Grafik 2_0" descr=""/>
          <p:cNvPicPr/>
          <p:nvPr/>
        </p:nvPicPr>
        <p:blipFill>
          <a:blip r:embed="rId3"/>
          <a:stretch/>
        </p:blipFill>
        <p:spPr>
          <a:xfrm>
            <a:off x="1141560" y="1052280"/>
            <a:ext cx="429120" cy="5128200"/>
          </a:xfrm>
          <a:prstGeom prst="rect">
            <a:avLst/>
          </a:prstGeom>
          <a:ln>
            <a:noFill/>
          </a:ln>
        </p:spPr>
      </p:pic>
      <p:sp>
        <p:nvSpPr>
          <p:cNvPr id="191" name="CustomShape 4"/>
          <p:cNvSpPr/>
          <p:nvPr/>
        </p:nvSpPr>
        <p:spPr>
          <a:xfrm>
            <a:off x="2160000" y="4968000"/>
            <a:ext cx="2016000" cy="122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AT" sz="2000" spc="-1" strike="noStrike">
                <a:solidFill>
                  <a:srgbClr val="000000"/>
                </a:solidFill>
                <a:latin typeface="Arial"/>
                <a:ea typeface="DejaVu Sans"/>
              </a:rPr>
              <a:t>64 bit adder ?</a:t>
            </a:r>
            <a:endParaRPr b="0" lang="de-A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AT" sz="2000" spc="-1" strike="noStrike">
                <a:solidFill>
                  <a:srgbClr val="000000"/>
                </a:solidFill>
                <a:latin typeface="Arial"/>
                <a:ea typeface="DejaVu Sans"/>
              </a:rPr>
              <a:t>2^(64*2) = 3.4E38 input combinations</a:t>
            </a:r>
            <a:endParaRPr b="0" lang="de-AT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127440" y="99000"/>
            <a:ext cx="883584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000" spc="-52" strike="noStrike">
                <a:solidFill>
                  <a:srgbClr val="404040"/>
                </a:solidFill>
                <a:latin typeface="Calibri Light"/>
                <a:ea typeface="DejaVu Sans"/>
              </a:rPr>
              <a:t>Methods - VHDL Implementation</a:t>
            </a:r>
            <a:endParaRPr b="0" lang="de-AT" sz="40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127440" y="1145520"/>
            <a:ext cx="8835840" cy="51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AT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Vivado used for:</a:t>
            </a:r>
            <a:endParaRPr b="0" lang="de-AT" sz="2000" spc="-1" strike="noStrike">
              <a:latin typeface="Arial"/>
            </a:endParaRPr>
          </a:p>
          <a:p>
            <a:pPr lvl="9" marL="2160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Power consumption analysis</a:t>
            </a:r>
            <a:endParaRPr b="0" lang="de-AT" sz="2000" spc="-1" strike="noStrike">
              <a:latin typeface="Arial"/>
            </a:endParaRPr>
          </a:p>
          <a:p>
            <a:pPr lvl="9" marL="2160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Area analysis</a:t>
            </a:r>
            <a:endParaRPr b="0" lang="de-AT" sz="2000" spc="-1" strike="noStrike">
              <a:latin typeface="Arial"/>
            </a:endParaRPr>
          </a:p>
          <a:p>
            <a:pPr lvl="9" marL="2160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Timing analysis</a:t>
            </a:r>
            <a:endParaRPr b="0" lang="de-AT" sz="20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37609D4-EF56-46B9-91E2-C569BB2448CF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12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27440" y="99000"/>
            <a:ext cx="883584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000" spc="-52" strike="noStrike">
                <a:solidFill>
                  <a:srgbClr val="404040"/>
                </a:solidFill>
                <a:latin typeface="Calibri Light"/>
                <a:ea typeface="DejaVu Sans"/>
              </a:rPr>
              <a:t>Meth</a:t>
            </a:r>
            <a:r>
              <a:rPr b="0" lang="en-US" sz="4000" spc="-52" strike="noStrike">
                <a:solidFill>
                  <a:srgbClr val="404040"/>
                </a:solidFill>
                <a:latin typeface="Calibri Light"/>
                <a:ea typeface="DejaVu Sans"/>
              </a:rPr>
              <a:t>ods - </a:t>
            </a:r>
            <a:r>
              <a:rPr b="0" lang="en-US" sz="4000" spc="-52" strike="noStrike">
                <a:solidFill>
                  <a:srgbClr val="404040"/>
                </a:solidFill>
                <a:latin typeface="Calibri Light"/>
                <a:ea typeface="DejaVu Sans"/>
              </a:rPr>
              <a:t>VHD</a:t>
            </a:r>
            <a:r>
              <a:rPr b="0" lang="en-US" sz="4000" spc="-52" strike="noStrike">
                <a:solidFill>
                  <a:srgbClr val="404040"/>
                </a:solidFill>
                <a:latin typeface="Calibri Light"/>
                <a:ea typeface="DejaVu Sans"/>
              </a:rPr>
              <a:t>L </a:t>
            </a:r>
            <a:r>
              <a:rPr b="0" lang="en-US" sz="4000" spc="-52" strike="noStrike">
                <a:solidFill>
                  <a:srgbClr val="404040"/>
                </a:solidFill>
                <a:latin typeface="Calibri Light"/>
                <a:ea typeface="DejaVu Sans"/>
              </a:rPr>
              <a:t>Impl</a:t>
            </a:r>
            <a:r>
              <a:rPr b="0" lang="en-US" sz="4000" spc="-52" strike="noStrike">
                <a:solidFill>
                  <a:srgbClr val="404040"/>
                </a:solidFill>
                <a:latin typeface="Calibri Light"/>
                <a:ea typeface="DejaVu Sans"/>
              </a:rPr>
              <a:t>eme</a:t>
            </a:r>
            <a:r>
              <a:rPr b="0" lang="en-US" sz="4000" spc="-52" strike="noStrike">
                <a:solidFill>
                  <a:srgbClr val="404040"/>
                </a:solidFill>
                <a:latin typeface="Calibri Light"/>
                <a:ea typeface="DejaVu Sans"/>
              </a:rPr>
              <a:t>ntati</a:t>
            </a:r>
            <a:r>
              <a:rPr b="0" lang="en-US" sz="4000" spc="-52" strike="noStrike">
                <a:solidFill>
                  <a:srgbClr val="404040"/>
                </a:solidFill>
                <a:latin typeface="Calibri Light"/>
                <a:ea typeface="DejaVu Sans"/>
              </a:rPr>
              <a:t>on</a:t>
            </a:r>
            <a:endParaRPr b="0" lang="de-AT" sz="4000" spc="-1" strike="noStrike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127440" y="1145520"/>
            <a:ext cx="8835840" cy="51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Exact 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vs. 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Approxi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mate: 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reduce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d basic 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logic 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gate 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number</a:t>
            </a:r>
            <a:endParaRPr b="0" lang="de-AT" sz="2000" spc="-1" strike="noStrike">
              <a:latin typeface="Arial"/>
            </a:endParaRPr>
          </a:p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b="1" lang="de-AT" sz="2000" spc="-1" strike="noStrike">
                <a:solidFill>
                  <a:srgbClr val="000000"/>
                </a:solidFill>
                <a:latin typeface="Arial"/>
                <a:ea typeface="DejaVu Sans"/>
              </a:rPr>
              <a:t>1-Bit Full </a:t>
            </a:r>
            <a:r>
              <a:rPr b="1" lang="de-AT" sz="2000" spc="-1" strike="noStrike">
                <a:solidFill>
                  <a:srgbClr val="000000"/>
                </a:solidFill>
                <a:latin typeface="Arial"/>
                <a:ea typeface="DejaVu Sans"/>
              </a:rPr>
              <a:t>Adder:</a:t>
            </a:r>
            <a:endParaRPr b="0" lang="de-AT" sz="2000" spc="-1" strike="noStrike">
              <a:latin typeface="Arial"/>
            </a:endParaRPr>
          </a:p>
          <a:p>
            <a:pPr marL="108720" algn="ctr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720" algn="ctr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720" algn="ctr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720" algn="ctr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720" algn="ctr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b="1" lang="de-AT" sz="2000" spc="-1" strike="noStrike">
                <a:solidFill>
                  <a:srgbClr val="000000"/>
                </a:solidFill>
                <a:latin typeface="Arial"/>
                <a:ea typeface="DejaVu Sans"/>
              </a:rPr>
              <a:t>1-Bit </a:t>
            </a:r>
            <a:r>
              <a:rPr b="1" lang="de-AT" sz="2000" spc="-1" strike="noStrike">
                <a:solidFill>
                  <a:srgbClr val="000000"/>
                </a:solidFill>
                <a:latin typeface="Arial"/>
                <a:ea typeface="DejaVu Sans"/>
              </a:rPr>
              <a:t>Approxim</a:t>
            </a:r>
            <a:r>
              <a:rPr b="1" lang="de-AT" sz="2000" spc="-1" strike="noStrike">
                <a:solidFill>
                  <a:srgbClr val="000000"/>
                </a:solidFill>
                <a:latin typeface="Arial"/>
                <a:ea typeface="DejaVu Sans"/>
              </a:rPr>
              <a:t>ate Full </a:t>
            </a:r>
            <a:r>
              <a:rPr b="1" lang="de-AT" sz="2000" spc="-1" strike="noStrike">
                <a:solidFill>
                  <a:srgbClr val="000000"/>
                </a:solidFill>
                <a:latin typeface="Arial"/>
                <a:ea typeface="DejaVu Sans"/>
              </a:rPr>
              <a:t>Adder </a:t>
            </a:r>
            <a:r>
              <a:rPr b="1" lang="de-AT" sz="2000" spc="-1" strike="noStrike">
                <a:solidFill>
                  <a:srgbClr val="000000"/>
                </a:solidFill>
                <a:latin typeface="Arial"/>
                <a:ea typeface="DejaVu Sans"/>
              </a:rPr>
              <a:t>(INXA1):</a:t>
            </a:r>
            <a:endParaRPr b="0" lang="de-AT" sz="2000" spc="-1" strike="noStrike">
              <a:latin typeface="Arial"/>
            </a:endParaRPr>
          </a:p>
          <a:p>
            <a:pPr marL="108720" algn="ctr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A2A3C1D-00FC-41E3-B4E0-F04B44B841BB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13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pic>
        <p:nvPicPr>
          <p:cNvPr id="198" name="Grafik 2" descr=""/>
          <p:cNvPicPr/>
          <p:nvPr/>
        </p:nvPicPr>
        <p:blipFill>
          <a:blip r:embed="rId1"/>
          <a:stretch/>
        </p:blipFill>
        <p:spPr>
          <a:xfrm>
            <a:off x="16920" y="1949040"/>
            <a:ext cx="9126720" cy="2292480"/>
          </a:xfrm>
          <a:prstGeom prst="rect">
            <a:avLst/>
          </a:prstGeom>
          <a:ln>
            <a:noFill/>
          </a:ln>
        </p:spPr>
      </p:pic>
      <p:pic>
        <p:nvPicPr>
          <p:cNvPr id="199" name="Grafik 6" descr=""/>
          <p:cNvPicPr/>
          <p:nvPr/>
        </p:nvPicPr>
        <p:blipFill>
          <a:blip r:embed="rId2"/>
          <a:srcRect l="0" t="12208" r="0" b="0"/>
          <a:stretch/>
        </p:blipFill>
        <p:spPr>
          <a:xfrm>
            <a:off x="0" y="4888440"/>
            <a:ext cx="9143640" cy="1478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de-AT" sz="5400" spc="-1" strike="noStrike">
                <a:latin typeface="Arial"/>
              </a:rPr>
              <a:t>Results</a:t>
            </a:r>
            <a:endParaRPr b="1" lang="de-AT" sz="54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4006440" y="6414480"/>
            <a:ext cx="582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4DA85DF-F1E9-40DC-8206-CFDD94DF4AA8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13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127440" y="99000"/>
            <a:ext cx="883584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Res</a:t>
            </a: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ults </a:t>
            </a: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- </a:t>
            </a: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BD</a:t>
            </a: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D: </a:t>
            </a: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Erro</a:t>
            </a: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r </a:t>
            </a: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Anal</a:t>
            </a: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ysis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792080" y="1145520"/>
            <a:ext cx="7171200" cy="51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3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05E2A2C-6B8C-4844-BB99-E828DF33C1D8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15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sp>
        <p:nvSpPr>
          <p:cNvPr id="205" name="CustomShape 4"/>
          <p:cNvSpPr/>
          <p:nvPr/>
        </p:nvSpPr>
        <p:spPr>
          <a:xfrm>
            <a:off x="1404360" y="6328440"/>
            <a:ext cx="728208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AT" sz="1200" spc="-1" strike="noStrike">
                <a:solidFill>
                  <a:srgbClr val="000000"/>
                </a:solidFill>
                <a:latin typeface="Arial"/>
                <a:ea typeface="DejaVu Sans"/>
              </a:rPr>
              <a:t>Adapted from: Z. </a:t>
            </a:r>
            <a:r>
              <a:rPr b="0" lang="de-AT" sz="1200" spc="-1" strike="noStrike">
                <a:solidFill>
                  <a:srgbClr val="000000"/>
                </a:solidFill>
                <a:latin typeface="Arial"/>
                <a:ea typeface="DejaVu Sans"/>
              </a:rPr>
              <a:t>Vasicek: Formal </a:t>
            </a:r>
            <a:r>
              <a:rPr b="0" lang="de-AT" sz="1200" spc="-1" strike="noStrike">
                <a:solidFill>
                  <a:srgbClr val="000000"/>
                </a:solidFill>
                <a:latin typeface="Arial"/>
                <a:ea typeface="DejaVu Sans"/>
              </a:rPr>
              <a:t>Methods for Exact </a:t>
            </a:r>
            <a:r>
              <a:rPr b="0" lang="de-AT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Analysis of </a:t>
            </a:r>
            <a:r>
              <a:rPr b="0" lang="de-AT" sz="1200" spc="-1" strike="noStrike">
                <a:solidFill>
                  <a:srgbClr val="000000"/>
                </a:solidFill>
                <a:latin typeface="Arial"/>
                <a:ea typeface="DejaVu Sans"/>
              </a:rPr>
              <a:t>Approximate </a:t>
            </a:r>
            <a:r>
              <a:rPr b="0" lang="de-AT" sz="1200" spc="-1" strike="noStrike">
                <a:solidFill>
                  <a:srgbClr val="000000"/>
                </a:solidFill>
                <a:latin typeface="Arial"/>
                <a:ea typeface="DejaVu Sans"/>
              </a:rPr>
              <a:t>Circuits</a:t>
            </a:r>
            <a:endParaRPr b="0" lang="de-AT" sz="1200" spc="-1" strike="noStrike">
              <a:latin typeface="Arial"/>
            </a:endParaRPr>
          </a:p>
        </p:txBody>
      </p:sp>
      <p:pic>
        <p:nvPicPr>
          <p:cNvPr id="206" name="Grafik 214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365760" y="1282320"/>
            <a:ext cx="5304600" cy="1551960"/>
          </a:xfrm>
          <a:prstGeom prst="rect">
            <a:avLst/>
          </a:prstGeom>
          <a:ln>
            <a:noFill/>
          </a:ln>
        </p:spPr>
      </p:pic>
      <p:sp>
        <p:nvSpPr>
          <p:cNvPr id="207" name="CustomShape 5"/>
          <p:cNvSpPr/>
          <p:nvPr/>
        </p:nvSpPr>
        <p:spPr>
          <a:xfrm>
            <a:off x="336960" y="3054240"/>
            <a:ext cx="7252200" cy="35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+ 00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= approx: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010,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exact: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000, error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out: 2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+ 01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= approx: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101,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exact: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001, error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out: 4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+ 10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= approx: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100,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exact: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010, error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out: 2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+ 11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= approx: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011,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exact: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011, error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out: 0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 + 00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= approx: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101,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exact: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001, error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out: 4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 + 01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= approx: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010,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exact: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010, error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out: 0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 + 10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= approx: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011,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exact: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011, error </a:t>
            </a: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out: 0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...</a:t>
            </a:r>
            <a:endParaRPr b="0" lang="de-AT" sz="1800" spc="-1" strike="noStrike">
              <a:latin typeface="Arial"/>
            </a:endParaRPr>
          </a:p>
        </p:txBody>
      </p:sp>
      <p:pic>
        <p:nvPicPr>
          <p:cNvPr id="208" name="Picture 2" descr=""/>
          <p:cNvPicPr/>
          <p:nvPr/>
        </p:nvPicPr>
        <p:blipFill>
          <a:blip r:embed="rId2"/>
          <a:stretch/>
        </p:blipFill>
        <p:spPr>
          <a:xfrm>
            <a:off x="374760" y="1249920"/>
            <a:ext cx="5295600" cy="153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rafik 2" descr=""/>
          <p:cNvPicPr/>
          <p:nvPr/>
        </p:nvPicPr>
        <p:blipFill>
          <a:blip r:embed="rId1"/>
          <a:stretch/>
        </p:blipFill>
        <p:spPr>
          <a:xfrm>
            <a:off x="180360" y="1094760"/>
            <a:ext cx="7800480" cy="5135400"/>
          </a:xfrm>
          <a:prstGeom prst="rect">
            <a:avLst/>
          </a:prstGeom>
          <a:ln>
            <a:noFill/>
          </a:ln>
        </p:spPr>
      </p:pic>
      <p:sp>
        <p:nvSpPr>
          <p:cNvPr id="210" name="CustomShape 1"/>
          <p:cNvSpPr/>
          <p:nvPr/>
        </p:nvSpPr>
        <p:spPr>
          <a:xfrm>
            <a:off x="127440" y="99000"/>
            <a:ext cx="883584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Res</a:t>
            </a: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ults </a:t>
            </a: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- </a:t>
            </a: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BD</a:t>
            </a: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D: </a:t>
            </a: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Erro</a:t>
            </a: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r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127440" y="1145520"/>
            <a:ext cx="8835840" cy="51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3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CA3D411-7600-4CAF-A0D3-03142143B605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16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1454400" y="1145520"/>
            <a:ext cx="6181920" cy="5016240"/>
          </a:xfrm>
          <a:prstGeom prst="rect">
            <a:avLst/>
          </a:prstGeom>
          <a:blipFill rotWithShape="0">
            <a:blip r:embed="rId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>
            <a:no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Error </a:t>
            </a:r>
            <a:r>
              <a:rPr b="0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BDD for 8 </a:t>
            </a:r>
            <a:r>
              <a:rPr b="0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bit adders</a:t>
            </a:r>
            <a:endParaRPr b="0" lang="de-A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27440" y="99000"/>
            <a:ext cx="883584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400" spc="-52" strike="noStrike">
                <a:solidFill>
                  <a:srgbClr val="404040"/>
                </a:solidFill>
                <a:latin typeface="Calibri Light"/>
                <a:ea typeface="DejaVu Sans"/>
              </a:rPr>
              <a:t>Resu</a:t>
            </a:r>
            <a:r>
              <a:rPr b="0" lang="en-US" sz="4400" spc="-52" strike="noStrike">
                <a:solidFill>
                  <a:srgbClr val="404040"/>
                </a:solidFill>
                <a:latin typeface="Calibri Light"/>
                <a:ea typeface="DejaVu Sans"/>
              </a:rPr>
              <a:t>lts – </a:t>
            </a:r>
            <a:r>
              <a:rPr b="0" lang="en-US" sz="4400" spc="-52" strike="noStrike">
                <a:solidFill>
                  <a:srgbClr val="404040"/>
                </a:solidFill>
                <a:latin typeface="Calibri Light"/>
                <a:ea typeface="DejaVu Sans"/>
              </a:rPr>
              <a:t>Visu</a:t>
            </a:r>
            <a:r>
              <a:rPr b="0" lang="en-US" sz="4400" spc="-52" strike="noStrike">
                <a:solidFill>
                  <a:srgbClr val="404040"/>
                </a:solidFill>
                <a:latin typeface="Calibri Light"/>
                <a:ea typeface="DejaVu Sans"/>
              </a:rPr>
              <a:t>al </a:t>
            </a:r>
            <a:r>
              <a:rPr b="0" lang="en-US" sz="4400" spc="-52" strike="noStrike">
                <a:solidFill>
                  <a:srgbClr val="404040"/>
                </a:solidFill>
                <a:latin typeface="Calibri Light"/>
                <a:ea typeface="DejaVu Sans"/>
              </a:rPr>
              <a:t>Erro</a:t>
            </a:r>
            <a:r>
              <a:rPr b="0" lang="en-US" sz="4400" spc="-52" strike="noStrike">
                <a:solidFill>
                  <a:srgbClr val="404040"/>
                </a:solidFill>
                <a:latin typeface="Calibri Light"/>
                <a:ea typeface="DejaVu Sans"/>
              </a:rPr>
              <a:t>r </a:t>
            </a:r>
            <a:r>
              <a:rPr b="0" lang="en-US" sz="4400" spc="-52" strike="noStrike">
                <a:solidFill>
                  <a:srgbClr val="404040"/>
                </a:solidFill>
                <a:latin typeface="Calibri Light"/>
                <a:ea typeface="DejaVu Sans"/>
              </a:rPr>
              <a:t>Anal</a:t>
            </a:r>
            <a:r>
              <a:rPr b="0" lang="en-US" sz="4400" spc="-52" strike="noStrike">
                <a:solidFill>
                  <a:srgbClr val="404040"/>
                </a:solidFill>
                <a:latin typeface="Calibri Light"/>
                <a:ea typeface="DejaVu Sans"/>
              </a:rPr>
              <a:t>ysis</a:t>
            </a:r>
            <a:endParaRPr b="0" lang="de-AT" sz="44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792080" y="1145520"/>
            <a:ext cx="7171200" cy="51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3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626975B-7746-44A7-AF37-F0C49956F870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17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3278880" y="1236960"/>
            <a:ext cx="5612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5"/>
          <p:cNvSpPr/>
          <p:nvPr/>
        </p:nvSpPr>
        <p:spPr>
          <a:xfrm>
            <a:off x="365760" y="3840480"/>
            <a:ext cx="82260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6"/>
          <p:cNvSpPr/>
          <p:nvPr/>
        </p:nvSpPr>
        <p:spPr>
          <a:xfrm>
            <a:off x="7040880" y="3350160"/>
            <a:ext cx="54828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854000" y="982440"/>
            <a:ext cx="5418000" cy="540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127440" y="99000"/>
            <a:ext cx="883584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400" spc="-52" strike="noStrike">
                <a:solidFill>
                  <a:srgbClr val="404040"/>
                </a:solidFill>
                <a:latin typeface="Calibri Light"/>
                <a:ea typeface="DejaVu Sans"/>
              </a:rPr>
              <a:t>Resu</a:t>
            </a:r>
            <a:r>
              <a:rPr b="0" lang="en-US" sz="4400" spc="-52" strike="noStrike">
                <a:solidFill>
                  <a:srgbClr val="404040"/>
                </a:solidFill>
                <a:latin typeface="Calibri Light"/>
                <a:ea typeface="DejaVu Sans"/>
              </a:rPr>
              <a:t>lts – </a:t>
            </a:r>
            <a:r>
              <a:rPr b="0" lang="en-US" sz="4400" spc="-52" strike="noStrike">
                <a:solidFill>
                  <a:srgbClr val="404040"/>
                </a:solidFill>
                <a:latin typeface="Calibri Light"/>
                <a:ea typeface="DejaVu Sans"/>
              </a:rPr>
              <a:t>Timi</a:t>
            </a:r>
            <a:r>
              <a:rPr b="0" lang="en-US" sz="4400" spc="-52" strike="noStrike">
                <a:solidFill>
                  <a:srgbClr val="404040"/>
                </a:solidFill>
                <a:latin typeface="Calibri Light"/>
                <a:ea typeface="DejaVu Sans"/>
              </a:rPr>
              <a:t>ng </a:t>
            </a:r>
            <a:r>
              <a:rPr b="0" lang="en-US" sz="4400" spc="-52" strike="noStrike">
                <a:solidFill>
                  <a:srgbClr val="404040"/>
                </a:solidFill>
                <a:latin typeface="Calibri Light"/>
                <a:ea typeface="DejaVu Sans"/>
              </a:rPr>
              <a:t>Anal</a:t>
            </a:r>
            <a:r>
              <a:rPr b="0" lang="en-US" sz="4400" spc="-52" strike="noStrike">
                <a:solidFill>
                  <a:srgbClr val="404040"/>
                </a:solidFill>
                <a:latin typeface="Calibri Light"/>
                <a:ea typeface="DejaVu Sans"/>
              </a:rPr>
              <a:t>ysis</a:t>
            </a:r>
            <a:endParaRPr b="0" lang="de-AT" sz="44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792080" y="1145520"/>
            <a:ext cx="7171200" cy="51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3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9DE26DF-C4EC-4FB3-B6A2-B5B4CA6BFC51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18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3278880" y="1236960"/>
            <a:ext cx="5612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5"/>
          <p:cNvSpPr/>
          <p:nvPr/>
        </p:nvSpPr>
        <p:spPr>
          <a:xfrm>
            <a:off x="365760" y="3840480"/>
            <a:ext cx="82260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6"/>
          <p:cNvSpPr/>
          <p:nvPr/>
        </p:nvSpPr>
        <p:spPr>
          <a:xfrm>
            <a:off x="7040880" y="3350160"/>
            <a:ext cx="54828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180000" y="1701000"/>
            <a:ext cx="8961120" cy="3267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rafik 4" descr="Ein Bild, das Text enthält.&#10;&#10;Automatisch generierte Beschreibung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286200" y="3417480"/>
            <a:ext cx="8156880" cy="2701080"/>
          </a:xfrm>
          <a:prstGeom prst="rect">
            <a:avLst/>
          </a:prstGeom>
          <a:ln>
            <a:noFill/>
          </a:ln>
        </p:spPr>
      </p:pic>
      <p:pic>
        <p:nvPicPr>
          <p:cNvPr id="229" name="Grafik 2" descr="Ein Bild, das Text enthält.&#10;&#10;Automatisch generierte Beschreibung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231480" y="973080"/>
            <a:ext cx="8262000" cy="2703240"/>
          </a:xfrm>
          <a:prstGeom prst="rect">
            <a:avLst/>
          </a:prstGeom>
          <a:ln>
            <a:noFill/>
          </a:ln>
        </p:spPr>
      </p:pic>
      <p:sp>
        <p:nvSpPr>
          <p:cNvPr id="230" name="CustomShape 1"/>
          <p:cNvSpPr/>
          <p:nvPr/>
        </p:nvSpPr>
        <p:spPr>
          <a:xfrm>
            <a:off x="127440" y="99000"/>
            <a:ext cx="883584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400" spc="-52" strike="noStrike">
                <a:solidFill>
                  <a:srgbClr val="404040"/>
                </a:solidFill>
                <a:latin typeface="Calibri Light"/>
                <a:ea typeface="DejaVu Sans"/>
              </a:rPr>
              <a:t>Results - Power Consumption</a:t>
            </a:r>
            <a:endParaRPr b="0" lang="de-AT" sz="44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127440" y="1145520"/>
            <a:ext cx="8835840" cy="51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de-AT" sz="20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9B1264D-926B-485A-A8AA-A9D6182C1695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19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sp>
        <p:nvSpPr>
          <p:cNvPr id="233" name="CustomShape 4"/>
          <p:cNvSpPr/>
          <p:nvPr/>
        </p:nvSpPr>
        <p:spPr>
          <a:xfrm>
            <a:off x="8375400" y="1933920"/>
            <a:ext cx="461160" cy="18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5"/>
          <p:cNvSpPr/>
          <p:nvPr/>
        </p:nvSpPr>
        <p:spPr>
          <a:xfrm>
            <a:off x="8375400" y="4228920"/>
            <a:ext cx="461160" cy="17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6"/>
          <p:cNvSpPr/>
          <p:nvPr/>
        </p:nvSpPr>
        <p:spPr>
          <a:xfrm>
            <a:off x="7272000" y="4824000"/>
            <a:ext cx="1076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16 BIT</a:t>
            </a:r>
            <a:endParaRPr b="0" lang="de-AT" sz="18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3"/>
          <a:stretch/>
        </p:blipFill>
        <p:spPr>
          <a:xfrm>
            <a:off x="681840" y="1469520"/>
            <a:ext cx="6264360" cy="4686480"/>
          </a:xfrm>
          <a:prstGeom prst="rect">
            <a:avLst/>
          </a:prstGeom>
          <a:ln>
            <a:noFill/>
          </a:ln>
        </p:spPr>
      </p:pic>
      <p:sp>
        <p:nvSpPr>
          <p:cNvPr id="237" name="TextShape 7"/>
          <p:cNvSpPr txBox="1"/>
          <p:nvPr/>
        </p:nvSpPr>
        <p:spPr>
          <a:xfrm>
            <a:off x="7385760" y="2359080"/>
            <a:ext cx="822240" cy="38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4 </a:t>
            </a:r>
            <a:r>
              <a:rPr b="1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BIT</a:t>
            </a:r>
            <a:endParaRPr b="1" lang="de-AT" sz="1800" spc="-1" strike="noStrike">
              <a:latin typeface="Arial"/>
            </a:endParaRPr>
          </a:p>
        </p:txBody>
      </p:sp>
      <p:sp>
        <p:nvSpPr>
          <p:cNvPr id="238" name="TextShape 8"/>
          <p:cNvSpPr txBox="1"/>
          <p:nvPr/>
        </p:nvSpPr>
        <p:spPr>
          <a:xfrm>
            <a:off x="1625760" y="1131840"/>
            <a:ext cx="111024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AT" sz="1600" spc="-1" strike="noStrike">
                <a:solidFill>
                  <a:srgbClr val="000000"/>
                </a:solidFill>
                <a:latin typeface="Arial"/>
                <a:ea typeface="DejaVu Sans"/>
              </a:rPr>
              <a:t>EXACT</a:t>
            </a:r>
            <a:endParaRPr b="0" lang="de-AT" sz="1600" spc="-1" strike="noStrike">
              <a:latin typeface="Arial"/>
            </a:endParaRPr>
          </a:p>
        </p:txBody>
      </p:sp>
      <p:sp>
        <p:nvSpPr>
          <p:cNvPr id="239" name="TextShape 9"/>
          <p:cNvSpPr txBox="1"/>
          <p:nvPr/>
        </p:nvSpPr>
        <p:spPr>
          <a:xfrm>
            <a:off x="4361760" y="1119960"/>
            <a:ext cx="2046240" cy="38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AT" sz="1600" spc="-1" strike="noStrike">
                <a:solidFill>
                  <a:srgbClr val="000000"/>
                </a:solidFill>
                <a:latin typeface="Arial"/>
                <a:ea typeface="DejaVu Sans"/>
              </a:rPr>
              <a:t>APPROXIMAT</a:t>
            </a:r>
            <a:r>
              <a:rPr b="0" lang="de-AT" sz="16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endParaRPr b="0" lang="de-AT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127440" y="99000"/>
            <a:ext cx="8836200" cy="95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zxx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Table of Content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127440" y="1145520"/>
            <a:ext cx="8836200" cy="51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Goals</a:t>
            </a:r>
            <a:endParaRPr b="0" lang="de-AT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Methods</a:t>
            </a:r>
            <a:endParaRPr b="0" lang="de-AT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Results</a:t>
            </a:r>
            <a:endParaRPr b="0" lang="de-AT" sz="3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404040"/>
                </a:solidFill>
                <a:latin typeface="Calibri"/>
                <a:ea typeface="DejaVu Sans"/>
              </a:rPr>
              <a:t>Error Analysis</a:t>
            </a:r>
            <a:endParaRPr b="0" lang="de-AT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404040"/>
                </a:solidFill>
                <a:latin typeface="Calibri"/>
                <a:ea typeface="DejaVu Sans"/>
              </a:rPr>
              <a:t>Timing Analysis</a:t>
            </a:r>
            <a:endParaRPr b="0" lang="de-AT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404040"/>
                </a:solidFill>
                <a:latin typeface="Calibri"/>
                <a:ea typeface="DejaVu Sans"/>
              </a:rPr>
              <a:t>Power Consumption &amp; Area</a:t>
            </a:r>
            <a:endParaRPr b="0" lang="de-AT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Conclusion</a:t>
            </a:r>
            <a:endParaRPr b="0" lang="de-AT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32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4006440" y="6410880"/>
            <a:ext cx="582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F6FFA4C-039A-49DB-BAA5-CF8FB92613DF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127440" y="99000"/>
            <a:ext cx="883584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Results - Area Analysis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127440" y="1145520"/>
            <a:ext cx="8835840" cy="51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Used metric for area: Gate Count in adders</a:t>
            </a:r>
            <a:endParaRPr b="0" lang="de-AT" sz="20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016AE1D-4863-42B7-93CE-F8AEFDED3C56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20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graphicFrame>
        <p:nvGraphicFramePr>
          <p:cNvPr id="243" name="Table 4"/>
          <p:cNvGraphicFramePr/>
          <p:nvPr/>
        </p:nvGraphicFramePr>
        <p:xfrm>
          <a:off x="1026000" y="2041200"/>
          <a:ext cx="7125480" cy="3337200"/>
        </p:xfrm>
        <a:graphic>
          <a:graphicData uri="http://schemas.openxmlformats.org/drawingml/2006/table">
            <a:tbl>
              <a:tblPr/>
              <a:tblGrid>
                <a:gridCol w="1512360"/>
                <a:gridCol w="803160"/>
                <a:gridCol w="723960"/>
                <a:gridCol w="803160"/>
                <a:gridCol w="814680"/>
                <a:gridCol w="2468160"/>
              </a:tblGrid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TYPE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4496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XOR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4496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OR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4496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AND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4496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NOT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4496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Basic Gates in Total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d9399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 Bit Exact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X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11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 Bit Exact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X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44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 Bit Exact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16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16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X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88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16 Bit Exact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32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16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32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X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176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 Bit Appro.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X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X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 </a:t>
                      </a:r>
                      <a:r>
                        <a:rPr b="0" lang="de-AT" sz="1800" spc="-1" strike="noStrike">
                          <a:solidFill>
                            <a:srgbClr val="ff0000"/>
                          </a:solidFill>
                          <a:latin typeface="Arial"/>
                          <a:ea typeface="DejaVu Sans"/>
                        </a:rPr>
                        <a:t>(-3)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 Bit Appro.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X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X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36 </a:t>
                      </a:r>
                      <a:r>
                        <a:rPr b="0" lang="de-AT" sz="1800" spc="-1" strike="noStrike">
                          <a:solidFill>
                            <a:srgbClr val="ff0000"/>
                          </a:solidFill>
                          <a:latin typeface="Arial"/>
                          <a:ea typeface="DejaVu Sans"/>
                        </a:rPr>
                        <a:t>(-8)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 Bit Appro.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16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X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X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72 </a:t>
                      </a:r>
                      <a:r>
                        <a:rPr b="0" lang="de-AT" sz="1800" spc="-1" strike="noStrike">
                          <a:solidFill>
                            <a:srgbClr val="ff0000"/>
                          </a:solidFill>
                          <a:latin typeface="Arial"/>
                          <a:ea typeface="DejaVu Sans"/>
                        </a:rPr>
                        <a:t>(-16)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16 Bit Appro.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32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X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X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16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144 </a:t>
                      </a:r>
                      <a:r>
                        <a:rPr b="0" lang="de-AT" sz="1800" spc="-1" strike="noStrike">
                          <a:solidFill>
                            <a:srgbClr val="ff0000"/>
                          </a:solidFill>
                          <a:latin typeface="Arial"/>
                          <a:ea typeface="DejaVu Sans"/>
                        </a:rPr>
                        <a:t>(-32)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</a:tr>
            </a:tbl>
          </a:graphicData>
        </a:graphic>
      </p:graphicFrame>
      <p:sp>
        <p:nvSpPr>
          <p:cNvPr id="244" name="CustomShape 5"/>
          <p:cNvSpPr/>
          <p:nvPr/>
        </p:nvSpPr>
        <p:spPr>
          <a:xfrm>
            <a:off x="1030680" y="5904720"/>
            <a:ext cx="5169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XOR = 2 AND + 1 OR + 1 NOT = </a:t>
            </a:r>
            <a:r>
              <a:rPr b="1" lang="de-AT" sz="1800" spc="-1" strike="noStrike">
                <a:solidFill>
                  <a:srgbClr val="ff0000"/>
                </a:solidFill>
                <a:latin typeface="Arial"/>
                <a:ea typeface="DejaVu Sans"/>
              </a:rPr>
              <a:t>4</a:t>
            </a:r>
            <a:r>
              <a:rPr b="1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 Basic Gates</a:t>
            </a:r>
            <a:endParaRPr b="0" lang="de-AT" sz="1800" spc="-1" strike="noStrike">
              <a:latin typeface="Arial"/>
            </a:endParaRPr>
          </a:p>
        </p:txBody>
      </p:sp>
      <p:sp>
        <p:nvSpPr>
          <p:cNvPr id="245" name="CustomShape 6"/>
          <p:cNvSpPr/>
          <p:nvPr/>
        </p:nvSpPr>
        <p:spPr>
          <a:xfrm>
            <a:off x="6200640" y="5456880"/>
            <a:ext cx="17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= ~18.2% less</a:t>
            </a:r>
            <a:endParaRPr b="0" lang="de-A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de-AT" sz="5400" spc="-1" strike="noStrike">
                <a:latin typeface="Arial"/>
              </a:rPr>
              <a:t>C</a:t>
            </a:r>
            <a:r>
              <a:rPr b="1" lang="de-AT" sz="5400" spc="-1" strike="noStrike">
                <a:latin typeface="Arial"/>
              </a:rPr>
              <a:t>o</a:t>
            </a:r>
            <a:r>
              <a:rPr b="1" lang="de-AT" sz="5400" spc="-1" strike="noStrike">
                <a:latin typeface="Arial"/>
              </a:rPr>
              <a:t>n</a:t>
            </a:r>
            <a:r>
              <a:rPr b="1" lang="de-AT" sz="5400" spc="-1" strike="noStrike">
                <a:latin typeface="Arial"/>
              </a:rPr>
              <a:t>c</a:t>
            </a:r>
            <a:r>
              <a:rPr b="1" lang="de-AT" sz="5400" spc="-1" strike="noStrike">
                <a:latin typeface="Arial"/>
              </a:rPr>
              <a:t>l</a:t>
            </a:r>
            <a:r>
              <a:rPr b="1" lang="de-AT" sz="5400" spc="-1" strike="noStrike">
                <a:latin typeface="Arial"/>
              </a:rPr>
              <a:t>u</a:t>
            </a:r>
            <a:r>
              <a:rPr b="1" lang="de-AT" sz="5400" spc="-1" strike="noStrike">
                <a:latin typeface="Arial"/>
              </a:rPr>
              <a:t>s</a:t>
            </a:r>
            <a:r>
              <a:rPr b="1" lang="de-AT" sz="5400" spc="-1" strike="noStrike">
                <a:latin typeface="Arial"/>
              </a:rPr>
              <a:t>i</a:t>
            </a:r>
            <a:r>
              <a:rPr b="1" lang="de-AT" sz="5400" spc="-1" strike="noStrike">
                <a:latin typeface="Arial"/>
              </a:rPr>
              <a:t>o</a:t>
            </a:r>
            <a:r>
              <a:rPr b="1" lang="de-AT" sz="5400" spc="-1" strike="noStrike">
                <a:latin typeface="Arial"/>
              </a:rPr>
              <a:t>n</a:t>
            </a:r>
            <a:endParaRPr b="1" lang="de-AT" sz="54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4006440" y="6414480"/>
            <a:ext cx="582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97A35AB-CCEA-4B08-B759-0CFAFDC47235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20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127440" y="99000"/>
            <a:ext cx="8836200" cy="95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zxx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Achieved Goals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27440" y="1145520"/>
            <a:ext cx="8836200" cy="51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Com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paris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on of 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exact 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and 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appr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oxim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ate 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Full-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Adde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r</a:t>
            </a:r>
            <a:endParaRPr b="0" lang="de-AT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Pow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er 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Cons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ump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tion 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&amp; 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Area 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evalu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ation </a:t>
            </a:r>
            <a:endParaRPr b="0" lang="de-AT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Syste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mati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c 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error 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analy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sis</a:t>
            </a:r>
            <a:endParaRPr b="0" lang="de-AT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VHD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L 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impl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eme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ntati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on</a:t>
            </a:r>
            <a:endParaRPr b="0" lang="de-AT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32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4006440" y="6410880"/>
            <a:ext cx="582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B0C8FEF-A4FE-4620-A1DA-3229A336227A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20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127440" y="99000"/>
            <a:ext cx="8836200" cy="95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zxx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Outl</a:t>
            </a:r>
            <a:r>
              <a:rPr b="0" lang="zxx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ook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27440" y="1145520"/>
            <a:ext cx="8836200" cy="51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Impl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eme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ntati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on 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on 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FPGA 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boar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d</a:t>
            </a:r>
            <a:endParaRPr b="0" lang="de-AT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Usin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g an 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actu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al 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desig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n </a:t>
            </a:r>
            <a:endParaRPr b="0" lang="de-AT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endParaRPr b="0" lang="de-AT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32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4006440" y="6410880"/>
            <a:ext cx="582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E8512AB-B035-49EE-B41A-DE9C2299581D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20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2019600" y="666360"/>
            <a:ext cx="5429520" cy="5417640"/>
          </a:xfrm>
          <a:prstGeom prst="rect">
            <a:avLst/>
          </a:prstGeom>
          <a:ln>
            <a:noFill/>
          </a:ln>
        </p:spPr>
      </p:pic>
      <p:sp>
        <p:nvSpPr>
          <p:cNvPr id="255" name="CustomShape 1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B395A66-3D91-4A8B-A869-5A2BD4354D36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20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822960" y="1385640"/>
            <a:ext cx="7542720" cy="41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85000"/>
              </a:lnSpc>
            </a:pPr>
            <a:r>
              <a:rPr b="0" lang="zxx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Thank you!</a:t>
            </a:r>
            <a:endParaRPr b="0" lang="de-AT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27440" y="99000"/>
            <a:ext cx="8836200" cy="95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zxx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Goa</a:t>
            </a:r>
            <a:r>
              <a:rPr b="0" lang="zxx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ls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27440" y="1145520"/>
            <a:ext cx="8836200" cy="51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Com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paris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on of 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exact 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and 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appr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oxim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ate 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Full-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Adde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r</a:t>
            </a:r>
            <a:endParaRPr b="0" lang="de-AT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Pow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er 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Cons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ump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tion 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&amp; 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Area 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evalu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ation </a:t>
            </a:r>
            <a:endParaRPr b="0" lang="de-AT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Syste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mati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c 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error 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analy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sis</a:t>
            </a:r>
            <a:endParaRPr b="0" lang="de-AT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VHD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L 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impl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eme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ntati</a:t>
            </a: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on</a:t>
            </a:r>
            <a:endParaRPr b="0" lang="de-AT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3200" spc="-1" strike="noStrike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4006440" y="6410880"/>
            <a:ext cx="582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C151326-1E1D-43CD-B2FA-F292B74CE3FD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127440" y="99000"/>
            <a:ext cx="8836200" cy="95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zxx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Goals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127440" y="1145520"/>
            <a:ext cx="8836200" cy="51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Comparison of exact and approximate Full-Adder</a:t>
            </a:r>
            <a:endParaRPr b="0" lang="de-AT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Power Consumption &amp; Area evaluation </a:t>
            </a:r>
            <a:endParaRPr b="0" lang="de-AT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Systematic error analysis</a:t>
            </a:r>
            <a:endParaRPr b="0" lang="de-AT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VHDL implementation</a:t>
            </a:r>
            <a:endParaRPr b="0" lang="de-AT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3200" spc="-1" strike="noStrike"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4006440" y="6410880"/>
            <a:ext cx="582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997A56E-37E7-4B27-A950-3D765FAB207F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de-AT" sz="5400" spc="-1" strike="noStrike">
                <a:latin typeface="Arial"/>
              </a:rPr>
              <a:t>Methods</a:t>
            </a:r>
            <a:endParaRPr b="1" lang="de-AT" sz="5400" spc="-1" strike="noStrike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4006440" y="6414480"/>
            <a:ext cx="582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44032E0-78EB-42FD-9262-D995A1D4CED9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127440" y="99000"/>
            <a:ext cx="8836200" cy="95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de-DE" sz="4400" spc="-52" strike="noStrike">
                <a:solidFill>
                  <a:srgbClr val="404040"/>
                </a:solidFill>
                <a:latin typeface="Calibri Light"/>
                <a:ea typeface="DejaVu Sans"/>
              </a:rPr>
              <a:t>Methods – Design Comparison</a:t>
            </a:r>
            <a:endParaRPr b="0" lang="de-AT" sz="44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127440" y="1145520"/>
            <a:ext cx="8836200" cy="51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de-AT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4496f"/>
              </a:buClr>
              <a:buFont typeface="Calibri"/>
              <a:buChar char=" "/>
            </a:pPr>
            <a:r>
              <a:rPr b="0" lang="zxx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endParaRPr b="0" lang="de-AT" sz="20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4496f"/>
              </a:buClr>
              <a:buFont typeface="Calibri"/>
              <a:buChar char=" "/>
            </a:pPr>
            <a:r>
              <a:rPr b="0" lang="zxx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endParaRPr b="0" lang="de-AT" sz="2000" spc="-1" strike="noStrike"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4006440" y="6410880"/>
            <a:ext cx="582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0676D1B-7CF5-4FC5-804D-78266F24CF4E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pic>
        <p:nvPicPr>
          <p:cNvPr id="150" name="Grafik 4" descr=""/>
          <p:cNvPicPr/>
          <p:nvPr/>
        </p:nvPicPr>
        <p:blipFill>
          <a:blip r:embed="rId1"/>
          <a:stretch/>
        </p:blipFill>
        <p:spPr>
          <a:xfrm>
            <a:off x="1206360" y="1218960"/>
            <a:ext cx="5599800" cy="2436840"/>
          </a:xfrm>
          <a:prstGeom prst="rect">
            <a:avLst/>
          </a:prstGeom>
          <a:ln>
            <a:noFill/>
          </a:ln>
        </p:spPr>
      </p:pic>
      <p:pic>
        <p:nvPicPr>
          <p:cNvPr id="151" name="Grafik 5" descr=""/>
          <p:cNvPicPr/>
          <p:nvPr/>
        </p:nvPicPr>
        <p:blipFill>
          <a:blip r:embed="rId2"/>
          <a:stretch/>
        </p:blipFill>
        <p:spPr>
          <a:xfrm>
            <a:off x="1206360" y="3934440"/>
            <a:ext cx="5599800" cy="1971720"/>
          </a:xfrm>
          <a:prstGeom prst="rect">
            <a:avLst/>
          </a:prstGeom>
          <a:ln>
            <a:noFill/>
          </a:ln>
        </p:spPr>
      </p:pic>
      <p:sp>
        <p:nvSpPr>
          <p:cNvPr id="152" name="CustomShape 4"/>
          <p:cNvSpPr/>
          <p:nvPr/>
        </p:nvSpPr>
        <p:spPr>
          <a:xfrm>
            <a:off x="1996200" y="3514680"/>
            <a:ext cx="3724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Conventional Full Adder Circuit Design</a:t>
            </a:r>
            <a:endParaRPr b="0" lang="de-AT" sz="1800" spc="-1" strike="noStrike">
              <a:latin typeface="Arial"/>
            </a:endParaRPr>
          </a:p>
        </p:txBody>
      </p:sp>
      <p:sp>
        <p:nvSpPr>
          <p:cNvPr id="153" name="CustomShape 5"/>
          <p:cNvSpPr/>
          <p:nvPr/>
        </p:nvSpPr>
        <p:spPr>
          <a:xfrm>
            <a:off x="1014840" y="5723640"/>
            <a:ext cx="7453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Approximate Full Adder Circuit Design as proposed by Priyadharshni et al</a:t>
            </a:r>
            <a:endParaRPr b="0" lang="de-AT" sz="1800" spc="-1" strike="noStrike">
              <a:latin typeface="Arial"/>
            </a:endParaRPr>
          </a:p>
        </p:txBody>
      </p:sp>
      <p:sp>
        <p:nvSpPr>
          <p:cNvPr id="154" name="CustomShape 6"/>
          <p:cNvSpPr/>
          <p:nvPr/>
        </p:nvSpPr>
        <p:spPr>
          <a:xfrm>
            <a:off x="5660640" y="5386320"/>
            <a:ext cx="104760" cy="111960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127440" y="99000"/>
            <a:ext cx="8836200" cy="95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de-DE" sz="4400" spc="-52" strike="noStrike">
                <a:solidFill>
                  <a:srgbClr val="404040"/>
                </a:solidFill>
                <a:latin typeface="Calibri Light"/>
                <a:ea typeface="DejaVu Sans"/>
              </a:rPr>
              <a:t>Methods – Result Comparison</a:t>
            </a:r>
            <a:endParaRPr b="0" lang="de-AT" sz="44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127440" y="1145520"/>
            <a:ext cx="8836200" cy="51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de-AT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4496f"/>
              </a:buClr>
              <a:buFont typeface="Calibri"/>
              <a:buChar char=" "/>
            </a:pPr>
            <a:r>
              <a:rPr b="0" lang="zxx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endParaRPr b="0" lang="de-AT" sz="20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4496f"/>
              </a:buClr>
              <a:buFont typeface="Calibri"/>
              <a:buChar char=" "/>
            </a:pPr>
            <a:r>
              <a:rPr b="0" lang="zxx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endParaRPr b="0" lang="de-AT" sz="2000" spc="-1" strike="noStrike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4006440" y="6410880"/>
            <a:ext cx="582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F8DA999-CE69-4563-8888-4EE970C50ABE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1116000" y="1152000"/>
            <a:ext cx="6700320" cy="5113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127440" y="99000"/>
            <a:ext cx="8836200" cy="95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Methods - Error Analysis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127440" y="1145520"/>
            <a:ext cx="8836200" cy="51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For multi bit inputs, the error is not Hamming distance</a:t>
            </a:r>
            <a:endParaRPr b="0" lang="de-AT" sz="20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Error must be interpreted as number </a:t>
            </a:r>
            <a:endParaRPr b="0" lang="de-AT" sz="20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4006440" y="6410880"/>
            <a:ext cx="582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8510041-F23F-4F93-976D-C39BF11E0E9E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8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>
            <a:off x="965160" y="2577960"/>
            <a:ext cx="1294920" cy="14857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EXACT</a:t>
            </a:r>
            <a:endParaRPr b="0" lang="de-AT" sz="1800" spc="-1" strike="noStrike">
              <a:latin typeface="Arial"/>
            </a:endParaRPr>
          </a:p>
        </p:txBody>
      </p:sp>
      <p:sp>
        <p:nvSpPr>
          <p:cNvPr id="163" name="CustomShape 5"/>
          <p:cNvSpPr/>
          <p:nvPr/>
        </p:nvSpPr>
        <p:spPr>
          <a:xfrm>
            <a:off x="965160" y="4394520"/>
            <a:ext cx="1294920" cy="14857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INXA1</a:t>
            </a:r>
            <a:endParaRPr b="0" lang="de-AT" sz="1800" spc="-1" strike="noStrike">
              <a:latin typeface="Arial"/>
            </a:endParaRPr>
          </a:p>
        </p:txBody>
      </p:sp>
      <p:sp>
        <p:nvSpPr>
          <p:cNvPr id="164" name="CustomShape 6"/>
          <p:cNvSpPr/>
          <p:nvPr/>
        </p:nvSpPr>
        <p:spPr>
          <a:xfrm>
            <a:off x="4006440" y="3378600"/>
            <a:ext cx="1380600" cy="1485720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subtract and </a:t>
            </a:r>
            <a:endParaRPr b="0" lang="de-A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absolute</a:t>
            </a:r>
            <a:endParaRPr b="0" lang="de-AT" sz="1800" spc="-1" strike="noStrike">
              <a:latin typeface="Arial"/>
            </a:endParaRPr>
          </a:p>
        </p:txBody>
      </p:sp>
      <p:sp>
        <p:nvSpPr>
          <p:cNvPr id="165" name="CustomShape 7"/>
          <p:cNvSpPr/>
          <p:nvPr/>
        </p:nvSpPr>
        <p:spPr>
          <a:xfrm>
            <a:off x="2260440" y="3321000"/>
            <a:ext cx="1745640" cy="51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1476e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8"/>
          <p:cNvSpPr/>
          <p:nvPr/>
        </p:nvSpPr>
        <p:spPr>
          <a:xfrm flipV="1">
            <a:off x="2260440" y="4425120"/>
            <a:ext cx="1745640" cy="71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1476e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9"/>
          <p:cNvSpPr/>
          <p:nvPr/>
        </p:nvSpPr>
        <p:spPr>
          <a:xfrm>
            <a:off x="5387400" y="4121640"/>
            <a:ext cx="1514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1476e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10"/>
          <p:cNvSpPr/>
          <p:nvPr/>
        </p:nvSpPr>
        <p:spPr>
          <a:xfrm>
            <a:off x="5937120" y="3651120"/>
            <a:ext cx="1225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Error</a:t>
            </a:r>
            <a:endParaRPr b="0" lang="de-A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27440" y="99000"/>
            <a:ext cx="8836200" cy="95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67000"/>
          </a:bodyPr>
          <a:p>
            <a:pPr>
              <a:lnSpc>
                <a:spcPct val="85000"/>
              </a:lnSpc>
            </a:pPr>
            <a:r>
              <a:rPr b="0" lang="en-US" sz="4400" spc="-52" strike="noStrike">
                <a:solidFill>
                  <a:srgbClr val="404040"/>
                </a:solidFill>
                <a:latin typeface="Calibri Light"/>
                <a:ea typeface="DejaVu Sans"/>
              </a:rPr>
              <a:t>Methods - Binary Decision Diagram</a:t>
            </a:r>
            <a:endParaRPr b="0" lang="de-AT" sz="44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27440" y="1145520"/>
            <a:ext cx="8836200" cy="51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3"/>
          <p:cNvSpPr/>
          <p:nvPr/>
        </p:nvSpPr>
        <p:spPr>
          <a:xfrm>
            <a:off x="4006440" y="6410880"/>
            <a:ext cx="582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6B87A8A-A157-4982-AE77-E01085341F51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9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pic>
        <p:nvPicPr>
          <p:cNvPr id="172" name="Picture 6" descr=""/>
          <p:cNvPicPr/>
          <p:nvPr/>
        </p:nvPicPr>
        <p:blipFill>
          <a:blip r:embed="rId1"/>
          <a:stretch/>
        </p:blipFill>
        <p:spPr>
          <a:xfrm>
            <a:off x="5763600" y="1685520"/>
            <a:ext cx="2155680" cy="3760200"/>
          </a:xfrm>
          <a:prstGeom prst="rect">
            <a:avLst/>
          </a:prstGeom>
          <a:ln>
            <a:noFill/>
          </a:ln>
        </p:spPr>
      </p:pic>
      <p:pic>
        <p:nvPicPr>
          <p:cNvPr id="173" name="Picture 10" descr=""/>
          <p:cNvPicPr/>
          <p:nvPr/>
        </p:nvPicPr>
        <p:blipFill>
          <a:blip r:embed="rId2"/>
          <a:stretch/>
        </p:blipFill>
        <p:spPr>
          <a:xfrm>
            <a:off x="974520" y="1946160"/>
            <a:ext cx="3421440" cy="3227760"/>
          </a:xfrm>
          <a:prstGeom prst="rect">
            <a:avLst/>
          </a:prstGeom>
          <a:ln>
            <a:noFill/>
          </a:ln>
        </p:spPr>
      </p:pic>
      <p:sp>
        <p:nvSpPr>
          <p:cNvPr id="174" name="Line 4"/>
          <p:cNvSpPr/>
          <p:nvPr/>
        </p:nvSpPr>
        <p:spPr>
          <a:xfrm flipH="1">
            <a:off x="6591240" y="2252520"/>
            <a:ext cx="180720" cy="53352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75" name="Line 5"/>
          <p:cNvSpPr/>
          <p:nvPr/>
        </p:nvSpPr>
        <p:spPr>
          <a:xfrm flipH="1">
            <a:off x="6305400" y="3338280"/>
            <a:ext cx="95400" cy="8622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76" name="Line 6"/>
          <p:cNvSpPr/>
          <p:nvPr/>
        </p:nvSpPr>
        <p:spPr>
          <a:xfrm>
            <a:off x="6305400" y="4200480"/>
            <a:ext cx="47520" cy="7761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77" name="Line 7"/>
          <p:cNvSpPr/>
          <p:nvPr/>
        </p:nvSpPr>
        <p:spPr>
          <a:xfrm flipH="1">
            <a:off x="1285560" y="3009600"/>
            <a:ext cx="25434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78" name="Line 8"/>
          <p:cNvSpPr/>
          <p:nvPr/>
        </p:nvSpPr>
        <p:spPr>
          <a:xfrm flipH="1">
            <a:off x="1285560" y="3276360"/>
            <a:ext cx="25434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4496f"/>
      </a:accent1>
      <a:accent2>
        <a:srgbClr val="0e6180"/>
      </a:accent2>
      <a:accent3>
        <a:srgbClr val="1d9399"/>
      </a:accent3>
      <a:accent4>
        <a:srgbClr val="42ba97"/>
      </a:accent4>
      <a:accent5>
        <a:srgbClr val="3e8853"/>
      </a:accent5>
      <a:accent6>
        <a:srgbClr val="37560d"/>
      </a:accent6>
      <a:hlink>
        <a:srgbClr val="00b050"/>
      </a:hlink>
      <a:folHlink>
        <a:srgbClr val="85500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4496f"/>
      </a:accent1>
      <a:accent2>
        <a:srgbClr val="0e6180"/>
      </a:accent2>
      <a:accent3>
        <a:srgbClr val="1d9399"/>
      </a:accent3>
      <a:accent4>
        <a:srgbClr val="42ba97"/>
      </a:accent4>
      <a:accent5>
        <a:srgbClr val="3e8853"/>
      </a:accent5>
      <a:accent6>
        <a:srgbClr val="37560d"/>
      </a:accent6>
      <a:hlink>
        <a:srgbClr val="00b050"/>
      </a:hlink>
      <a:folHlink>
        <a:srgbClr val="85500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4496f"/>
      </a:accent1>
      <a:accent2>
        <a:srgbClr val="0e6180"/>
      </a:accent2>
      <a:accent3>
        <a:srgbClr val="1d9399"/>
      </a:accent3>
      <a:accent4>
        <a:srgbClr val="42ba97"/>
      </a:accent4>
      <a:accent5>
        <a:srgbClr val="3e8853"/>
      </a:accent5>
      <a:accent6>
        <a:srgbClr val="37560d"/>
      </a:accent6>
      <a:hlink>
        <a:srgbClr val="00b050"/>
      </a:hlink>
      <a:folHlink>
        <a:srgbClr val="85500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4496f"/>
      </a:accent1>
      <a:accent2>
        <a:srgbClr val="0e6180"/>
      </a:accent2>
      <a:accent3>
        <a:srgbClr val="1d9399"/>
      </a:accent3>
      <a:accent4>
        <a:srgbClr val="42ba97"/>
      </a:accent4>
      <a:accent5>
        <a:srgbClr val="3e8853"/>
      </a:accent5>
      <a:accent6>
        <a:srgbClr val="37560d"/>
      </a:accent6>
      <a:hlink>
        <a:srgbClr val="00b050"/>
      </a:hlink>
      <a:folHlink>
        <a:srgbClr val="85500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ICT_PPT_Temp_NT_Clock7</Template>
  <TotalTime>80</TotalTime>
  <Application>LibreOffice/6.4.7.2$Linux_X86_64 LibreOffice_project/40$Build-2</Application>
  <Words>3484</Words>
  <Paragraphs>521</Paragraphs>
  <Company>TU Wien - Campusversion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2018-10-12T07:58:45Z</dcterms:created>
  <dc:creator>Nima TaheriNejad</dc:creator>
  <dc:description/>
  <dc:language>de-AT</dc:language>
  <cp:lastModifiedBy/>
  <dcterms:modified xsi:type="dcterms:W3CDTF">2022-03-02T15:56:43Z</dcterms:modified>
  <cp:revision>183</cp:revision>
  <dc:subject/>
  <dc:title>New PPT design for ICT (featuring numerous layouts )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TU Wien - Campusversion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23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26</vt:i4>
  </property>
</Properties>
</file>